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1" r:id="rId4"/>
    <p:sldId id="293" r:id="rId5"/>
    <p:sldId id="302" r:id="rId6"/>
    <p:sldId id="321" r:id="rId7"/>
    <p:sldId id="334" r:id="rId8"/>
    <p:sldId id="345" r:id="rId9"/>
    <p:sldId id="363" r:id="rId10"/>
    <p:sldId id="380" r:id="rId11"/>
    <p:sldId id="388" r:id="rId12"/>
    <p:sldId id="398" r:id="rId13"/>
    <p:sldId id="284" r:id="rId14"/>
    <p:sldId id="268" r:id="rId15"/>
    <p:sldId id="271" r:id="rId16"/>
    <p:sldId id="303" r:id="rId17"/>
    <p:sldId id="322" r:id="rId18"/>
    <p:sldId id="323" r:id="rId19"/>
    <p:sldId id="347" r:id="rId20"/>
    <p:sldId id="366" r:id="rId21"/>
    <p:sldId id="346" r:id="rId22"/>
    <p:sldId id="365" r:id="rId23"/>
    <p:sldId id="258" r:id="rId24"/>
    <p:sldId id="399" r:id="rId25"/>
    <p:sldId id="260" r:id="rId26"/>
    <p:sldId id="257" r:id="rId27"/>
    <p:sldId id="259" r:id="rId28"/>
    <p:sldId id="297" r:id="rId29"/>
    <p:sldId id="295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BA883-D48E-C028-211A-510AF5D0C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78A7F1-FE92-BBE2-42A9-76A403033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625D3C-33EE-B9FE-A805-FFA142408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FAF2F1-D4DB-687E-B7EF-744D7016A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82AEFE-476F-9909-1AC9-FBE35E86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38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F8490-B1C8-D979-B0FA-06F87EE8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DA7F8F-26FB-58DC-5819-11C352048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3D96FB-AE19-2970-26D5-1DBF9E110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9B8A89-3229-86C7-A7B1-9684BCB6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30B53A-4879-A462-2206-0ABB896F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5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338F276-E83C-26AF-A72D-E5E0D2D13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8522A2-EDDC-24EA-513D-BF20807CF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FE6DFA-6AF7-1642-2C44-F2528AF3E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261F40-2D8B-EA7C-B4A9-B4A80DF16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B46C9B-9BFE-8346-B8B3-AEF5599CD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2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AC0CC-F360-A1DE-AAC7-B239BC9ED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6FEBEE-3C1D-DB11-5E3B-5C459C7E2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166851-5760-3625-C676-FD99F5209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B9E2D9-A0A7-42C9-279A-179814B37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6ED711-EA33-AB8E-4141-971024B47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34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FF5B5-FA60-5C4D-ABBE-154ABE3F9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49037F-E9A2-F2A7-DD00-8DF7CB87C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3C4C21-108E-B10B-85DD-B21ABA9F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387E69-3429-4562-47D3-B5373AA86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BA9C37-112A-83C5-A940-3A34C1A40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83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782E9-25DE-EA47-0FD0-F89598398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B351A-AE99-3B14-7421-9EE40F75B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BF8BE2-4721-C81E-0B47-4660DCB65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E9C8F0-FAFC-0BE7-7113-DA5E0368B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A0A326-A6D0-9AC9-2ABA-E3D73E5FA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4D6954-60CA-E4C4-F7C0-CB10ECF59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4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812CF4-7F01-EA1F-D793-D8D598A2B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9A995C-2CCD-99E4-EC17-2241DA1CB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7A53A1-0222-B636-0AA2-FB6B75C47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51D13BD-3E08-CA2F-92A5-5683476539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ACEA3E0-C7F2-B989-5B81-395C835DA7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54F52A7-58CD-AE6E-B49F-AB1D2EF0F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90BB1DA-1C76-5DD9-1D16-605BDB7D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E42992-99BD-B034-B573-198A82EE1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64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C45EB2-31D2-BEA1-94A2-2AF25C1C2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77BC6F-CA5F-CFA0-0405-8BDC6017C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C493E0-781A-D122-1ADF-C60D391F6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A2E74F-21EF-1202-ACF7-95E3C37F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35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CCF770-9520-BD1C-40FF-13C66E2A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B5DB32B-6FF6-BF3B-8744-284E9542B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F62BF5D-901A-6A5A-4641-A58E78B60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8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396160-665C-587C-E58E-34F222788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653701-7079-B45E-2138-0521A42B9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909A89-7FFF-C6D7-CB74-B77787811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2DF6F-ABAA-DC8D-8602-7AEC023F1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43F5DA-5ACE-2F6C-CF57-2109D6423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FB3E36-092B-BE2D-E9E5-161BB2DA5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9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C5F52-4C01-8B2D-4E1E-29E147335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478040-98EA-87DF-7DEC-4863DA2D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A7A9DC-097B-81AF-C541-A42A2E832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6987A4-C1FA-4006-4627-0886E6330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AA81BD-30D5-8F7A-6F90-D1F868595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2278E6-3589-EAD5-69C9-607623E31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9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22A6E-1051-9D45-44E9-BCF82F36A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FA93DA-3486-5AE8-3DD6-1A1EF3F373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FEB5A0-3E6A-179E-6AA0-092EA75F0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76E728-34B7-4540-8661-A074B7808EE5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8E1B71-B021-296B-59A7-DCBD25A292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82076E-F175-681F-153F-51C320011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F0F44B-ED26-4D35-89C9-652D1A06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2B5F7-7CAE-7AE2-92A0-2E6845DD2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 повторения и обобщения по теме «Европа в </a:t>
            </a:r>
            <a:r>
              <a:rPr lang="en-US" dirty="0"/>
              <a:t>XVI</a:t>
            </a:r>
            <a:r>
              <a:rPr lang="ru-RU" dirty="0"/>
              <a:t>-</a:t>
            </a:r>
            <a:r>
              <a:rPr lang="en-US" dirty="0"/>
              <a:t>XVII</a:t>
            </a:r>
            <a:r>
              <a:rPr lang="ru-RU" dirty="0"/>
              <a:t> вв.: традиции и новизна»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06471E-A898-8592-AB3B-03EE0C69C9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6909BD-B030-4666-605C-2D552FAE8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968" y="-145715"/>
            <a:ext cx="1774090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57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E9829E-06D0-90F0-8DD6-67ED48A2C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FB3E55-A300-DE0B-0A94-DD141522E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Итоги </a:t>
            </a:r>
            <a:r>
              <a:rPr lang="ru-RU" dirty="0" err="1"/>
              <a:t>Кревской</a:t>
            </a:r>
            <a:r>
              <a:rPr lang="ru-RU" dirty="0"/>
              <a:t> унии</a:t>
            </a:r>
          </a:p>
          <a:p>
            <a:r>
              <a:rPr lang="ru-RU" dirty="0"/>
              <a:t>Магнаты</a:t>
            </a:r>
          </a:p>
          <a:p>
            <a:r>
              <a:rPr lang="ru-RU" dirty="0"/>
              <a:t>Шляхта</a:t>
            </a:r>
          </a:p>
          <a:p>
            <a:r>
              <a:rPr lang="ru-RU" dirty="0"/>
              <a:t>Сейм</a:t>
            </a:r>
          </a:p>
          <a:p>
            <a:r>
              <a:rPr lang="ru-RU" dirty="0"/>
              <a:t>Люблинская уния и ее итоги</a:t>
            </a:r>
          </a:p>
          <a:p>
            <a:r>
              <a:rPr lang="ru-RU" dirty="0"/>
              <a:t>«</a:t>
            </a:r>
            <a:r>
              <a:rPr lang="ru-RU" dirty="0" err="1"/>
              <a:t>Либерум</a:t>
            </a:r>
            <a:r>
              <a:rPr lang="ru-RU" dirty="0"/>
              <a:t> вето»</a:t>
            </a:r>
          </a:p>
          <a:p>
            <a:r>
              <a:rPr lang="ru-RU" dirty="0"/>
              <a:t>Особенности внешней политики в 16-17 веке</a:t>
            </a:r>
          </a:p>
          <a:p>
            <a:r>
              <a:rPr lang="ru-RU" dirty="0"/>
              <a:t>Брестская уния и ее итоги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107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F3B567-1B91-D0F3-1550-EB01E13D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60DBB-CFF0-8AB0-5FFA-1EC41EAAC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Национальный суверенитет?</a:t>
            </a:r>
          </a:p>
          <a:p>
            <a:r>
              <a:rPr lang="ru-RU" dirty="0"/>
              <a:t>Главная идея произведения Гуго </a:t>
            </a:r>
            <a:r>
              <a:rPr lang="ru-RU" dirty="0" err="1"/>
              <a:t>Гроция</a:t>
            </a:r>
            <a:r>
              <a:rPr lang="ru-RU" dirty="0"/>
              <a:t> «О праве войны и  мира» ?</a:t>
            </a:r>
          </a:p>
          <a:p>
            <a:r>
              <a:rPr lang="ru-RU" dirty="0"/>
              <a:t>Какие изменения произошли  в военном деле?</a:t>
            </a:r>
          </a:p>
          <a:p>
            <a:r>
              <a:rPr lang="ru-RU" dirty="0"/>
              <a:t>Причина противостояния между Францией и Габсбургами?</a:t>
            </a:r>
          </a:p>
          <a:p>
            <a:r>
              <a:rPr lang="ru-RU" dirty="0"/>
              <a:t>Чем закончились итальянские войны?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Годы Тридцатилетней войны?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Назовите основные периоды войны.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Кто автор высказывания: «Война кормит войну»? 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Когда был подписан Вестфальский мир?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Условия Вестфальского договора?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73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1B9BF4-8657-F25C-551D-B649983D1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536119-88C2-A5E8-532C-EC41A07C0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изменения произошли в дипломатии?</a:t>
            </a:r>
          </a:p>
          <a:p>
            <a:r>
              <a:rPr lang="ru-RU" dirty="0"/>
              <a:t>Какие изменения произошли в военном деле?</a:t>
            </a:r>
          </a:p>
          <a:p>
            <a:r>
              <a:rPr lang="ru-RU" dirty="0"/>
              <a:t>Причины,  основные события и итоги тридцатилетней войны?</a:t>
            </a:r>
          </a:p>
          <a:p>
            <a:r>
              <a:rPr lang="ru-RU" dirty="0"/>
              <a:t>Какие территории завоевал Людовик </a:t>
            </a:r>
            <a:r>
              <a:rPr lang="en-US" dirty="0"/>
              <a:t>XIV</a:t>
            </a:r>
            <a:r>
              <a:rPr lang="ru-RU" dirty="0"/>
              <a:t>?</a:t>
            </a:r>
          </a:p>
          <a:p>
            <a:r>
              <a:rPr lang="ru-RU" dirty="0"/>
              <a:t>Почему Франция утратила приобретенные земли?</a:t>
            </a:r>
          </a:p>
          <a:p>
            <a:r>
              <a:rPr lang="ru-RU" dirty="0"/>
              <a:t>При каком правителе наблюдается расцвет Османской империи?</a:t>
            </a:r>
          </a:p>
          <a:p>
            <a:r>
              <a:rPr lang="ru-RU" dirty="0"/>
              <a:t>Как Европа </a:t>
            </a:r>
            <a:r>
              <a:rPr lang="ru-RU"/>
              <a:t>противостояла османам?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478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Возрождение?</a:t>
            </a:r>
          </a:p>
          <a:p>
            <a:r>
              <a:rPr lang="ru-RU" dirty="0"/>
              <a:t>Что такое гуманизм?</a:t>
            </a:r>
          </a:p>
          <a:p>
            <a:r>
              <a:rPr lang="ru-RU" dirty="0"/>
              <a:t>Кто такие Данте и Петрарка?</a:t>
            </a:r>
          </a:p>
          <a:p>
            <a:r>
              <a:rPr lang="ru-RU" dirty="0"/>
              <a:t>Основные периоды эпохи Возрождения?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325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Что такое рационализм? Его основные признаки?</a:t>
            </a:r>
          </a:p>
          <a:p>
            <a:r>
              <a:rPr lang="ru-RU" dirty="0"/>
              <a:t>Заслуги </a:t>
            </a:r>
            <a:r>
              <a:rPr lang="ru-RU" dirty="0" err="1"/>
              <a:t>Фрэнсиса</a:t>
            </a:r>
            <a:r>
              <a:rPr lang="ru-RU" dirty="0"/>
              <a:t> Бэкона?</a:t>
            </a:r>
          </a:p>
          <a:p>
            <a:r>
              <a:rPr lang="ru-RU" dirty="0"/>
              <a:t>Открытие Парацельса?</a:t>
            </a:r>
          </a:p>
          <a:p>
            <a:r>
              <a:rPr lang="ru-RU" dirty="0"/>
              <a:t>Открытие Паскаля?</a:t>
            </a:r>
          </a:p>
          <a:p>
            <a:r>
              <a:rPr lang="ru-RU" dirty="0"/>
              <a:t>Открытия Роберт Бойль и Роберт Гук?</a:t>
            </a:r>
          </a:p>
          <a:p>
            <a:r>
              <a:rPr lang="ru-RU" dirty="0"/>
              <a:t>Чем отличается Геоцентрическая концепция от Гелиоцентрической?</a:t>
            </a:r>
          </a:p>
          <a:p>
            <a:r>
              <a:rPr lang="ru-RU" dirty="0"/>
              <a:t>Почему сожгли на костре Джордано Бруно?</a:t>
            </a:r>
          </a:p>
          <a:p>
            <a:r>
              <a:rPr lang="ru-RU" dirty="0"/>
              <a:t>Открытия Галилео Галилея?</a:t>
            </a:r>
          </a:p>
          <a:p>
            <a:r>
              <a:rPr lang="ru-RU" dirty="0"/>
              <a:t>Открытия </a:t>
            </a:r>
            <a:r>
              <a:rPr lang="ru-RU" dirty="0" err="1"/>
              <a:t>И.Ньютона</a:t>
            </a:r>
            <a:r>
              <a:rPr lang="ru-RU" dirty="0"/>
              <a:t>?</a:t>
            </a:r>
          </a:p>
          <a:p>
            <a:r>
              <a:rPr lang="ru-RU" dirty="0"/>
              <a:t>Автор теории Общественного договора?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500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5F4D4FE-A601-E420-866B-CEC6D89A5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EF95117-4835-E63F-99C3-B2591A8BA2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М.Лютер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0CD880C-DBD1-7DA0-DFCA-31058B033D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54992" y="2505075"/>
            <a:ext cx="2327379" cy="3684588"/>
          </a:xfrm>
          <a:prstGeom prst="rect">
            <a:avLst/>
          </a:prstGeom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id="{60A71F98-1073-F794-09FF-8EDADE26A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Игнатий Лойола</a:t>
            </a:r>
          </a:p>
        </p:txBody>
      </p:sp>
      <p:pic>
        <p:nvPicPr>
          <p:cNvPr id="11" name="Объект 6">
            <a:extLst>
              <a:ext uri="{FF2B5EF4-FFF2-40B4-BE49-F238E27FC236}">
                <a16:creationId xmlns:a16="http://schemas.microsoft.com/office/drawing/2014/main" id="{C7EC24DC-1A15-90FD-4A4E-99F4C6B2D63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267628" y="2505075"/>
            <a:ext cx="2992332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9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BC8C2-BE0B-EFE1-D46C-3BB2AF8D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B4E6B3-FAE7-9D24-1C2A-06876B81E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Карл </a:t>
            </a:r>
            <a:r>
              <a:rPr lang="en-US" dirty="0"/>
              <a:t>V </a:t>
            </a:r>
            <a:r>
              <a:rPr lang="ru-RU" dirty="0"/>
              <a:t>Габсбург 1500-1558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D474F02-B487-1E22-F467-99317A85C9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50523" y="2505075"/>
            <a:ext cx="2936317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4B42E11C-2494-4726-8B19-33B85220BB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Филипп </a:t>
            </a:r>
            <a:r>
              <a:rPr lang="en-US" dirty="0"/>
              <a:t>II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EBB910D-E9F1-3F1E-1CA6-1B4150543E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3078737"/>
            <a:ext cx="5183188" cy="253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5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E579DC-AE10-CC4A-D3EE-6DDD4B71A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958A8A-6F5C-91A9-F8D3-1DD3B88E08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Герцог Альба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26506FE-F2C5-48B5-4F06-305726B515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40202" y="2505075"/>
            <a:ext cx="2956959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C15CBC5C-15BC-A1C9-FF2D-F44BB2BF8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Вильгельм Оранский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09DB1BA-4FCD-96DF-CB80-C0DD7096231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29808" y="2505075"/>
            <a:ext cx="2667971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28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6A922-40BE-36B4-603F-5CD6EEF05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EDD511-2712-C65B-320B-E61687607C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Генрих </a:t>
            </a:r>
            <a:r>
              <a:rPr lang="en-US" dirty="0"/>
              <a:t>IV </a:t>
            </a:r>
            <a:r>
              <a:rPr lang="ru-RU" dirty="0"/>
              <a:t>Бурбон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713FD9C-D8D8-C7DF-E68E-AF0734B421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20189" y="2505075"/>
            <a:ext cx="2796984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07D45798-9037-F582-5DC6-2214904BB3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кардинал </a:t>
            </a:r>
            <a:r>
              <a:rPr lang="ru-RU" dirty="0" err="1"/>
              <a:t>Ришельё</a:t>
            </a:r>
            <a:r>
              <a:rPr lang="ru-RU" dirty="0"/>
              <a:t>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9194CDE-9EF0-491C-AC30-EC3D89DAEC0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14327" y="2505075"/>
            <a:ext cx="2698934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3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A33D2-0457-91BD-B774-39BC58517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A0565-AC50-F3B6-CFEB-D3D142D7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C16419-8366-2FBA-31FB-E4B698C75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Генрих </a:t>
            </a:r>
            <a:r>
              <a:rPr lang="en-US" dirty="0"/>
              <a:t>VIII 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A213F0C-B624-34F4-C2E7-B62DC14074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03768" y="2505075"/>
            <a:ext cx="3229827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2D0AF8B2-0643-D98A-C12B-F1FA97944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Елизавета </a:t>
            </a:r>
            <a:r>
              <a:rPr lang="en-US" dirty="0"/>
              <a:t>I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7FEA2BCE-12B3-D0C0-9644-9F85B88465B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90381" y="2591569"/>
            <a:ext cx="4346825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03CAC-FA8C-4C36-9B3E-8B2CA22A6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DB7EFB-C8DB-339F-C32F-38EF3F719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«Малый ледниковый период»</a:t>
            </a:r>
          </a:p>
          <a:p>
            <a:r>
              <a:rPr lang="ru-RU" dirty="0"/>
              <a:t>«Революция цен»</a:t>
            </a:r>
          </a:p>
          <a:p>
            <a:r>
              <a:rPr lang="ru-RU" dirty="0"/>
              <a:t>Меркантилизм</a:t>
            </a:r>
          </a:p>
          <a:p>
            <a:r>
              <a:rPr lang="ru-RU" dirty="0"/>
              <a:t>Протекционизм</a:t>
            </a:r>
          </a:p>
          <a:p>
            <a:r>
              <a:rPr lang="ru-RU" dirty="0"/>
              <a:t>Мануфактура</a:t>
            </a:r>
          </a:p>
          <a:p>
            <a:r>
              <a:rPr lang="ru-RU" dirty="0"/>
              <a:t>Рынок</a:t>
            </a:r>
          </a:p>
          <a:p>
            <a:r>
              <a:rPr lang="ru-RU" dirty="0"/>
              <a:t> Биржа</a:t>
            </a:r>
          </a:p>
          <a:p>
            <a:r>
              <a:rPr lang="ru-RU" dirty="0"/>
              <a:t>Предпринимательство  </a:t>
            </a:r>
          </a:p>
          <a:p>
            <a:r>
              <a:rPr lang="ru-RU" dirty="0"/>
              <a:t>Капитализм </a:t>
            </a:r>
          </a:p>
          <a:p>
            <a:r>
              <a:rPr lang="ru-RU" dirty="0"/>
              <a:t>Банк </a:t>
            </a:r>
          </a:p>
          <a:p>
            <a:r>
              <a:rPr lang="ru-RU" dirty="0"/>
              <a:t>Аграрная революция</a:t>
            </a:r>
          </a:p>
        </p:txBody>
      </p:sp>
    </p:spTree>
    <p:extLst>
      <p:ext uri="{BB962C8B-B14F-4D97-AF65-F5344CB8AC3E}">
        <p14:creationId xmlns:p14="http://schemas.microsoft.com/office/powerpoint/2010/main" val="1986215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C99D9-7917-7B90-7D70-161C093E6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9B6A3A-F035-C74D-BE36-E8BED946AD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Оливер Кромвель 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5E17365-AB9D-DA7E-657B-B0CF140DBF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Вильгельм </a:t>
            </a:r>
            <a:r>
              <a:rPr lang="en-US" dirty="0"/>
              <a:t>III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F83718D-273B-DF3A-55A8-DDB653B2A6F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311663" y="2505075"/>
            <a:ext cx="2904261" cy="3684588"/>
          </a:xfrm>
          <a:prstGeom prst="rect">
            <a:avLst/>
          </a:prstGeom>
        </p:spPr>
      </p:pic>
      <p:pic>
        <p:nvPicPr>
          <p:cNvPr id="7" name="Объект 5">
            <a:extLst>
              <a:ext uri="{FF2B5EF4-FFF2-40B4-BE49-F238E27FC236}">
                <a16:creationId xmlns:a16="http://schemas.microsoft.com/office/drawing/2014/main" id="{E03F1C21-5B3E-FF0B-0653-3259E7BC80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912573" y="2505075"/>
            <a:ext cx="3012217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6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CE1EC-E2E1-58BB-AA52-C36A23DDC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D8F237-5CA3-98DA-7760-41837630E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Стефан Баторий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C2F0BB5-C515-BA61-35A0-AB6AAF2980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52473" y="2505075"/>
            <a:ext cx="3132416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764E5AB6-5786-3C9A-FC9A-2A643D812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Сигизмунд III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1BBC10E-1C6A-F366-B429-ED7492BC931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491734" y="2505075"/>
            <a:ext cx="2544120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3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56BE1-CAFE-622A-C0C9-71C99B59E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36475-9C58-3F10-7021-130BFE1B6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я ? Расскажите обо мне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CE3B6D-F89B-5C83-A7E5-5883E65183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Альбрехт </a:t>
            </a:r>
            <a:r>
              <a:rPr lang="ru-RU" dirty="0" err="1"/>
              <a:t>Валенштайн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0D9A7FC4-39E2-DE54-88BB-0072B0B64D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65921" y="2505075"/>
            <a:ext cx="2505520" cy="368458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978C3ED2-9DD6-CC2C-90D0-161ACF3723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Сулейман Великолепный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982BA33-1E0F-4C72-19E2-0F0F27557B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769" y="2798851"/>
            <a:ext cx="5182049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8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5" descr="f_14573227"/>
          <p:cNvPicPr>
            <a:picLocks noChangeAspect="1" noChangeArrowheads="1"/>
          </p:cNvPicPr>
          <p:nvPr/>
        </p:nvPicPr>
        <p:blipFill>
          <a:blip r:embed="rId2">
            <a:lum bright="-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64" y="1412777"/>
            <a:ext cx="3960440" cy="500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Назовите автора и название картины</a:t>
            </a:r>
          </a:p>
        </p:txBody>
      </p:sp>
    </p:spTree>
    <p:extLst>
      <p:ext uri="{BB962C8B-B14F-4D97-AF65-F5344CB8AC3E}">
        <p14:creationId xmlns:p14="http://schemas.microsoft.com/office/powerpoint/2010/main" val="1494562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Назовите автора и название скульптуры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551" y="1601369"/>
            <a:ext cx="6498899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494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Назовите автора и название работы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14341"/>
            <a:ext cx="8229600" cy="429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885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Автор  и название работы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131" y="1601369"/>
            <a:ext cx="3267739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975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Автор  и название работы</a:t>
            </a: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211" y="1601369"/>
            <a:ext cx="5657578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334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Название работы и автор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104" y="1601369"/>
            <a:ext cx="3523793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661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Название работы и автор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56" y="1601369"/>
            <a:ext cx="3706689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20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B6F74-6980-47DF-9E7F-06D88D19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8B1A63-EC5B-0E74-E6EA-3C08E10C5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Реформация-</a:t>
            </a:r>
          </a:p>
          <a:p>
            <a:r>
              <a:rPr lang="ru-RU" dirty="0"/>
              <a:t>Причины Реформации</a:t>
            </a:r>
          </a:p>
          <a:p>
            <a:r>
              <a:rPr lang="ru-RU" dirty="0"/>
              <a:t>Главные идеи </a:t>
            </a:r>
            <a:r>
              <a:rPr lang="ru-RU" dirty="0" err="1"/>
              <a:t>М.Лютера</a:t>
            </a:r>
            <a:endParaRPr lang="ru-RU" dirty="0"/>
          </a:p>
          <a:p>
            <a:r>
              <a:rPr lang="ru-RU" dirty="0"/>
              <a:t>Главные идеи </a:t>
            </a:r>
            <a:r>
              <a:rPr lang="ru-RU" dirty="0" err="1"/>
              <a:t>Ж.Кальвина</a:t>
            </a:r>
            <a:endParaRPr lang="ru-RU" dirty="0"/>
          </a:p>
          <a:p>
            <a:r>
              <a:rPr lang="ru-RU" dirty="0"/>
              <a:t>Итоги Реформации</a:t>
            </a:r>
          </a:p>
          <a:p>
            <a:r>
              <a:rPr lang="ru-RU" dirty="0"/>
              <a:t>Контрреформация </a:t>
            </a:r>
          </a:p>
          <a:p>
            <a:r>
              <a:rPr lang="ru-RU" dirty="0"/>
              <a:t>Чем занимался Орден  иезуитов</a:t>
            </a:r>
          </a:p>
        </p:txBody>
      </p:sp>
    </p:spTree>
    <p:extLst>
      <p:ext uri="{BB962C8B-B14F-4D97-AF65-F5344CB8AC3E}">
        <p14:creationId xmlns:p14="http://schemas.microsoft.com/office/powerpoint/2010/main" val="300316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8CFD7-1B9B-1EE2-56CB-9B0C0E62B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7EDCEE-2CA5-D0C4-9702-DDDD6179A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Как были устроены германские земли в н.16 века?</a:t>
            </a:r>
          </a:p>
          <a:p>
            <a:r>
              <a:rPr lang="ru-RU" dirty="0"/>
              <a:t>Причины Крестьянской войны</a:t>
            </a:r>
          </a:p>
          <a:p>
            <a:r>
              <a:rPr lang="ru-RU" dirty="0"/>
              <a:t>Идеи </a:t>
            </a:r>
            <a:r>
              <a:rPr lang="ru-RU" dirty="0" err="1"/>
              <a:t>Т.Мюнцера</a:t>
            </a:r>
            <a:endParaRPr lang="ru-RU" dirty="0"/>
          </a:p>
          <a:p>
            <a:r>
              <a:rPr lang="ru-RU" dirty="0"/>
              <a:t>Основные положения </a:t>
            </a:r>
            <a:r>
              <a:rPr lang="ru-RU" dirty="0" err="1"/>
              <a:t>хайбльронской</a:t>
            </a:r>
            <a:r>
              <a:rPr lang="ru-RU" dirty="0"/>
              <a:t> программы</a:t>
            </a:r>
          </a:p>
          <a:p>
            <a:r>
              <a:rPr lang="ru-RU" dirty="0"/>
              <a:t>Чем завершилась крестьянская война</a:t>
            </a:r>
          </a:p>
          <a:p>
            <a:r>
              <a:rPr lang="ru-RU" dirty="0"/>
              <a:t>Содержание и значение Аугсбургского мирного договора</a:t>
            </a:r>
          </a:p>
          <a:p>
            <a:r>
              <a:rPr lang="ru-RU" dirty="0"/>
              <a:t>Чем завершилась битва при Мохаче и какие последствия имела</a:t>
            </a:r>
          </a:p>
          <a:p>
            <a:r>
              <a:rPr lang="ru-RU" dirty="0"/>
              <a:t> Что такое Священная лига и какое значение она имела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255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967F7-EEED-9F81-CCAD-B1ECEBB0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714A5E-ADE5-3557-6683-FF8860B4A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территории включала империя Карл V Габсбург</a:t>
            </a:r>
          </a:p>
          <a:p>
            <a:r>
              <a:rPr lang="ru-RU" dirty="0"/>
              <a:t>Как были разделены территории Испании после смерти Карла</a:t>
            </a:r>
          </a:p>
          <a:p>
            <a:r>
              <a:rPr lang="ru-RU" dirty="0"/>
              <a:t> Какие изменения произошли в Испании в правление Филиппа </a:t>
            </a:r>
            <a:r>
              <a:rPr lang="en-US" dirty="0"/>
              <a:t>II </a:t>
            </a:r>
            <a:endParaRPr lang="ru-RU" dirty="0"/>
          </a:p>
          <a:p>
            <a:r>
              <a:rPr lang="ru-RU" dirty="0"/>
              <a:t>Какое значение имела гибель непобедимой Армады</a:t>
            </a:r>
          </a:p>
          <a:p>
            <a:r>
              <a:rPr lang="ru-RU" dirty="0"/>
              <a:t>Назовите причины упадка Испании</a:t>
            </a:r>
          </a:p>
          <a:p>
            <a:r>
              <a:rPr lang="ru-RU" dirty="0"/>
              <a:t>Значение терминов: Кортесы, идальго, месте, мориски.</a:t>
            </a:r>
          </a:p>
        </p:txBody>
      </p:sp>
    </p:spTree>
    <p:extLst>
      <p:ext uri="{BB962C8B-B14F-4D97-AF65-F5344CB8AC3E}">
        <p14:creationId xmlns:p14="http://schemas.microsoft.com/office/powerpoint/2010/main" val="386925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CD5460-D922-B50C-D4A9-2CC6BCF1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E3D477-95E8-472F-6A88-040D634E9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Какие территории входили в состав Нидерландов?</a:t>
            </a:r>
          </a:p>
          <a:p>
            <a:r>
              <a:rPr lang="ru-RU" dirty="0"/>
              <a:t>Под чьей властью находились Нидерланды?</a:t>
            </a:r>
          </a:p>
          <a:p>
            <a:r>
              <a:rPr lang="ru-RU" dirty="0"/>
              <a:t>Причины войны за независимость?</a:t>
            </a:r>
          </a:p>
          <a:p>
            <a:r>
              <a:rPr lang="ru-RU" dirty="0"/>
              <a:t>Кто такие Гезы? Чем занимались?</a:t>
            </a:r>
          </a:p>
          <a:p>
            <a:r>
              <a:rPr lang="ru-RU" dirty="0"/>
              <a:t>Кто возглавил борьбу за независимость?</a:t>
            </a:r>
          </a:p>
          <a:p>
            <a:r>
              <a:rPr lang="ru-RU" dirty="0"/>
              <a:t>Почему герцог Альба получил прозвище «кровавый»?</a:t>
            </a:r>
          </a:p>
          <a:p>
            <a:r>
              <a:rPr lang="ru-RU" dirty="0"/>
              <a:t>Что такое Утрехтская уния?</a:t>
            </a:r>
          </a:p>
          <a:p>
            <a:r>
              <a:rPr lang="ru-RU" dirty="0"/>
              <a:t>Как было устроено управление Соединенных провинций?</a:t>
            </a:r>
          </a:p>
          <a:p>
            <a:r>
              <a:rPr lang="ru-RU" dirty="0"/>
              <a:t>Что такое Польдер?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994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A823B-7958-6AFF-F387-9245A15C1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06AC7-E851-9D5B-A9DE-C6908B4DF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Абсолютизм</a:t>
            </a:r>
          </a:p>
          <a:p>
            <a:r>
              <a:rPr lang="ru-RU" dirty="0"/>
              <a:t>Черты абсолютизма</a:t>
            </a:r>
          </a:p>
          <a:p>
            <a:r>
              <a:rPr lang="ru-RU" dirty="0"/>
              <a:t>Охарактеризуйте французский абсолютизм</a:t>
            </a:r>
          </a:p>
          <a:p>
            <a:r>
              <a:rPr lang="ru-RU" dirty="0"/>
              <a:t>Какие различия у дворян</a:t>
            </a:r>
          </a:p>
          <a:p>
            <a:r>
              <a:rPr lang="ru-RU" dirty="0"/>
              <a:t>В чем проявилась двойственность 16 века</a:t>
            </a:r>
          </a:p>
          <a:p>
            <a:r>
              <a:rPr lang="ru-RU" dirty="0"/>
              <a:t>Охарактеризуйте политику Генриха </a:t>
            </a:r>
            <a:r>
              <a:rPr lang="en-US" dirty="0"/>
              <a:t>IV</a:t>
            </a:r>
            <a:r>
              <a:rPr lang="ru-RU" dirty="0"/>
              <a:t>, кардинала Ришелье, Людовика </a:t>
            </a:r>
            <a:r>
              <a:rPr lang="en-US" dirty="0"/>
              <a:t>XIV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154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68A5F-FFB4-07A8-2B4C-67132CFF0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9E692-D4CD-2FC3-1636-D4BEBAF2F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Какую роль играл парламент в Англии</a:t>
            </a:r>
          </a:p>
          <a:p>
            <a:r>
              <a:rPr lang="ru-RU" dirty="0"/>
              <a:t>Охарактеризуйте политику Генрих </a:t>
            </a:r>
            <a:r>
              <a:rPr lang="en-US" dirty="0"/>
              <a:t>VIII </a:t>
            </a:r>
            <a:endParaRPr lang="ru-RU" dirty="0"/>
          </a:p>
          <a:p>
            <a:r>
              <a:rPr lang="ru-RU" dirty="0"/>
              <a:t>Охарактеризуйте политику  Елизаветы</a:t>
            </a:r>
          </a:p>
          <a:p>
            <a:r>
              <a:rPr lang="ru-RU" dirty="0"/>
              <a:t>Какие изменения произошли в экономике</a:t>
            </a:r>
          </a:p>
          <a:p>
            <a:r>
              <a:rPr lang="ru-RU" dirty="0"/>
              <a:t>С какими трудностями столкнулась династия Стюартов</a:t>
            </a:r>
          </a:p>
          <a:p>
            <a:r>
              <a:rPr lang="ru-RU" dirty="0"/>
              <a:t>Значение терминов: Пуритане, пресвитериане, индепенденты, аграрная революция, огораживание, джентри.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216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8230C-10D4-236C-9D91-0A2B102E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69308F-CF2B-7148-034F-E43E9007E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Причины Революции 1640—1660</a:t>
            </a:r>
          </a:p>
          <a:p>
            <a:r>
              <a:rPr lang="ru-RU" dirty="0"/>
              <a:t>Назовите стороны конфликта</a:t>
            </a:r>
          </a:p>
          <a:p>
            <a:r>
              <a:rPr lang="ru-RU" dirty="0"/>
              <a:t> Что такое Долгий парламент</a:t>
            </a:r>
          </a:p>
          <a:p>
            <a:r>
              <a:rPr lang="ru-RU" dirty="0"/>
              <a:t>Кто одержал победу в революции</a:t>
            </a:r>
          </a:p>
          <a:p>
            <a:r>
              <a:rPr lang="ru-RU" dirty="0"/>
              <a:t>Кто такой Оливер Кромвель</a:t>
            </a:r>
          </a:p>
          <a:p>
            <a:r>
              <a:rPr lang="ru-RU" dirty="0"/>
              <a:t>Почему произошла реставрация династии Стюартов</a:t>
            </a:r>
          </a:p>
          <a:p>
            <a:r>
              <a:rPr lang="ru-RU" dirty="0"/>
              <a:t>Что такое Славная революция</a:t>
            </a:r>
          </a:p>
          <a:p>
            <a:r>
              <a:rPr lang="ru-RU" dirty="0"/>
              <a:t>Кто такой Вильгельм </a:t>
            </a:r>
            <a:r>
              <a:rPr lang="en-US" dirty="0"/>
              <a:t>III</a:t>
            </a:r>
            <a:endParaRPr lang="ru-RU" dirty="0"/>
          </a:p>
          <a:p>
            <a:r>
              <a:rPr lang="ru-RU" dirty="0"/>
              <a:t>Итоги славной революции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443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645</Words>
  <Application>Microsoft Office PowerPoint</Application>
  <PresentationFormat>Широкоэкранный</PresentationFormat>
  <Paragraphs>153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Aptos</vt:lpstr>
      <vt:lpstr>Aptos Display</vt:lpstr>
      <vt:lpstr>Arial</vt:lpstr>
      <vt:lpstr>Тема Office</vt:lpstr>
      <vt:lpstr>Урок повторения и обобщения по теме «Европа в XVI-XVII вв.: традиции и новизна»</vt:lpstr>
      <vt:lpstr>повторим</vt:lpstr>
      <vt:lpstr>повторим</vt:lpstr>
      <vt:lpstr>Повторим </vt:lpstr>
      <vt:lpstr>Повторим </vt:lpstr>
      <vt:lpstr>Повторим</vt:lpstr>
      <vt:lpstr>Повторим</vt:lpstr>
      <vt:lpstr>Повторим </vt:lpstr>
      <vt:lpstr>Повторение</vt:lpstr>
      <vt:lpstr>Повторение</vt:lpstr>
      <vt:lpstr>Повторение</vt:lpstr>
      <vt:lpstr>Повторение</vt:lpstr>
      <vt:lpstr>Повторим</vt:lpstr>
      <vt:lpstr>Повторим</vt:lpstr>
      <vt:lpstr>Кто я ? Расскажите обо мне</vt:lpstr>
      <vt:lpstr>Кто я ? Расскажите обо мне</vt:lpstr>
      <vt:lpstr>Кто я ? Расскажите обо мне</vt:lpstr>
      <vt:lpstr>Кто я ? Расскажите обо мне</vt:lpstr>
      <vt:lpstr>Кто я ? Расскажите обо мне</vt:lpstr>
      <vt:lpstr>Презентация PowerPoint</vt:lpstr>
      <vt:lpstr>Кто я ? Расскажите обо мне</vt:lpstr>
      <vt:lpstr>Кто я ? Расскажите обо мне</vt:lpstr>
      <vt:lpstr>Назовите автора и название картины</vt:lpstr>
      <vt:lpstr>Назовите автора и название скульптуры</vt:lpstr>
      <vt:lpstr>Назовите автора и название работы</vt:lpstr>
      <vt:lpstr>Автор  и название работы</vt:lpstr>
      <vt:lpstr>Автор  и название работы</vt:lpstr>
      <vt:lpstr>Название работы и автор</vt:lpstr>
      <vt:lpstr>Название работы и автор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2</cp:revision>
  <dcterms:created xsi:type="dcterms:W3CDTF">2025-08-26T16:42:49Z</dcterms:created>
  <dcterms:modified xsi:type="dcterms:W3CDTF">2025-08-26T17:54:49Z</dcterms:modified>
</cp:coreProperties>
</file>