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8830C-02EB-4D06-B41D-74BCDCE557F9}" type="datetimeFigureOut">
              <a:rPr lang="ru-RU" smtClean="0"/>
              <a:t>23.01.2026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3D82D-4886-4F2C-BFE1-04A5B43CE7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0533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8830C-02EB-4D06-B41D-74BCDCE557F9}" type="datetimeFigureOut">
              <a:rPr lang="ru-RU" smtClean="0"/>
              <a:t>23.01.2026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3D82D-4886-4F2C-BFE1-04A5B43CE7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211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8830C-02EB-4D06-B41D-74BCDCE557F9}" type="datetimeFigureOut">
              <a:rPr lang="ru-RU" smtClean="0"/>
              <a:t>23.01.2026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3D82D-4886-4F2C-BFE1-04A5B43CE7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853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8830C-02EB-4D06-B41D-74BCDCE557F9}" type="datetimeFigureOut">
              <a:rPr lang="ru-RU" smtClean="0"/>
              <a:t>23.01.2026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3D82D-4886-4F2C-BFE1-04A5B43CE7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819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8830C-02EB-4D06-B41D-74BCDCE557F9}" type="datetimeFigureOut">
              <a:rPr lang="ru-RU" smtClean="0"/>
              <a:t>23.01.2026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3D82D-4886-4F2C-BFE1-04A5B43CE7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9008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8830C-02EB-4D06-B41D-74BCDCE557F9}" type="datetimeFigureOut">
              <a:rPr lang="ru-RU" smtClean="0"/>
              <a:t>23.01.2026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3D82D-4886-4F2C-BFE1-04A5B43CE7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295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8830C-02EB-4D06-B41D-74BCDCE557F9}" type="datetimeFigureOut">
              <a:rPr lang="ru-RU" smtClean="0"/>
              <a:t>23.01.2026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3D82D-4886-4F2C-BFE1-04A5B43CE7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757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8830C-02EB-4D06-B41D-74BCDCE557F9}" type="datetimeFigureOut">
              <a:rPr lang="ru-RU" smtClean="0"/>
              <a:t>23.01.2026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3D82D-4886-4F2C-BFE1-04A5B43CE7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2649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8830C-02EB-4D06-B41D-74BCDCE557F9}" type="datetimeFigureOut">
              <a:rPr lang="ru-RU" smtClean="0"/>
              <a:t>23.01.2026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3D82D-4886-4F2C-BFE1-04A5B43CE7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1788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8830C-02EB-4D06-B41D-74BCDCE557F9}" type="datetimeFigureOut">
              <a:rPr lang="ru-RU" smtClean="0"/>
              <a:t>23.01.2026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3D82D-4886-4F2C-BFE1-04A5B43CE7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861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8830C-02EB-4D06-B41D-74BCDCE557F9}" type="datetimeFigureOut">
              <a:rPr lang="ru-RU" smtClean="0"/>
              <a:t>23.01.2026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3D82D-4886-4F2C-BFE1-04A5B43CE7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1766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38830C-02EB-4D06-B41D-74BCDCE557F9}" type="datetimeFigureOut">
              <a:rPr lang="ru-RU" smtClean="0"/>
              <a:t>23.01.2026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E3D82D-4886-4F2C-BFE1-04A5B43CE7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8490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Типы экономик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Тестовый тренинг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6152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76672"/>
            <a:ext cx="8507288" cy="5649491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9</a:t>
            </a:r>
            <a:r>
              <a:rPr lang="ru-RU" dirty="0" smtClean="0"/>
              <a:t>. </a:t>
            </a:r>
            <a:r>
              <a:rPr lang="ru-RU" dirty="0"/>
              <a:t>На уроке учитель рассказывал об особенностях рыночной и командной экономики. Сравните два типа экономических систем: рыночную и командную.</a:t>
            </a:r>
          </a:p>
          <a:p>
            <a:pPr marL="0" indent="0">
              <a:buNone/>
            </a:pPr>
            <a:r>
              <a:rPr lang="ru-RU" dirty="0" smtClean="0"/>
              <a:t>Выберите </a:t>
            </a:r>
            <a:r>
              <a:rPr lang="ru-RU" dirty="0"/>
              <a:t>и запишите в первую колонку таблицы порядковые номера черт сходства, а во вторую колонку – порядковые номера </a:t>
            </a:r>
            <a:r>
              <a:rPr lang="ru-RU" dirty="0" smtClean="0"/>
              <a:t>черт различия.</a:t>
            </a:r>
            <a:r>
              <a:rPr lang="ru-RU" dirty="0"/>
              <a:t>	</a:t>
            </a:r>
          </a:p>
          <a:p>
            <a:r>
              <a:rPr lang="ru-RU" dirty="0"/>
              <a:t>1) 	</a:t>
            </a:r>
            <a:r>
              <a:rPr lang="ru-RU" dirty="0" smtClean="0"/>
              <a:t>производство </a:t>
            </a:r>
            <a:r>
              <a:rPr lang="ru-RU" dirty="0"/>
              <a:t>товаров и </a:t>
            </a:r>
            <a:r>
              <a:rPr lang="ru-RU" dirty="0" smtClean="0"/>
              <a:t>услуг</a:t>
            </a:r>
            <a:endParaRPr lang="ru-RU" dirty="0"/>
          </a:p>
          <a:p>
            <a:r>
              <a:rPr lang="ru-RU" dirty="0"/>
              <a:t>2) 	</a:t>
            </a:r>
            <a:r>
              <a:rPr lang="ru-RU" dirty="0" smtClean="0"/>
              <a:t>конкуренция производителей</a:t>
            </a:r>
          </a:p>
          <a:p>
            <a:r>
              <a:rPr lang="ru-RU" dirty="0" smtClean="0"/>
              <a:t>3</a:t>
            </a:r>
            <a:r>
              <a:rPr lang="ru-RU" dirty="0"/>
              <a:t>) 	</a:t>
            </a:r>
            <a:r>
              <a:rPr lang="ru-RU" dirty="0" smtClean="0"/>
              <a:t>директивное </a:t>
            </a:r>
            <a:r>
              <a:rPr lang="ru-RU" dirty="0"/>
              <a:t>управление трудовыми </a:t>
            </a:r>
            <a:r>
              <a:rPr lang="ru-RU" dirty="0" smtClean="0"/>
              <a:t>ресурсами</a:t>
            </a:r>
          </a:p>
          <a:p>
            <a:r>
              <a:rPr lang="ru-RU" dirty="0" smtClean="0"/>
              <a:t>4</a:t>
            </a:r>
            <a:r>
              <a:rPr lang="ru-RU" dirty="0"/>
              <a:t>) 	</a:t>
            </a:r>
            <a:r>
              <a:rPr lang="ru-RU" dirty="0" smtClean="0"/>
              <a:t>необходимость </a:t>
            </a:r>
            <a:r>
              <a:rPr lang="ru-RU" dirty="0"/>
              <a:t>решать проблему ограниченности </a:t>
            </a:r>
            <a:r>
              <a:rPr lang="ru-RU" dirty="0" smtClean="0"/>
              <a:t>ресурсов</a:t>
            </a:r>
            <a:endParaRPr lang="ru-RU" dirty="0"/>
          </a:p>
          <a:p>
            <a:r>
              <a:rPr lang="ru-RU" dirty="0"/>
              <a:t>Черты </a:t>
            </a:r>
            <a:r>
              <a:rPr lang="ru-RU" dirty="0" smtClean="0"/>
              <a:t>сходства    Черты </a:t>
            </a:r>
            <a:r>
              <a:rPr lang="ru-RU" dirty="0"/>
              <a:t>различия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85746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692696"/>
            <a:ext cx="8712968" cy="5904656"/>
          </a:xfrm>
        </p:spPr>
        <p:txBody>
          <a:bodyPr>
            <a:normAutofit/>
          </a:bodyPr>
          <a:lstStyle/>
          <a:p>
            <a:r>
              <a:rPr lang="ru-RU" dirty="0" smtClean="0"/>
              <a:t>10. </a:t>
            </a:r>
            <a:r>
              <a:rPr lang="ru-RU" dirty="0"/>
              <a:t>Что отличает традиционную экономику от других типов экономических систем?</a:t>
            </a:r>
          </a:p>
          <a:p>
            <a:endParaRPr lang="ru-RU" dirty="0"/>
          </a:p>
          <a:p>
            <a:r>
              <a:rPr lang="ru-RU" dirty="0"/>
              <a:t>	 1) 	</a:t>
            </a:r>
            <a:r>
              <a:rPr lang="ru-RU" dirty="0" smtClean="0"/>
              <a:t>преобладание </a:t>
            </a:r>
            <a:r>
              <a:rPr lang="ru-RU" dirty="0"/>
              <a:t>частной собственности на средства </a:t>
            </a:r>
            <a:r>
              <a:rPr lang="ru-RU" dirty="0" smtClean="0"/>
              <a:t>производства</a:t>
            </a:r>
            <a:endParaRPr lang="ru-RU" dirty="0"/>
          </a:p>
          <a:p>
            <a:r>
              <a:rPr lang="ru-RU" dirty="0"/>
              <a:t>	 2) 	</a:t>
            </a:r>
            <a:r>
              <a:rPr lang="ru-RU" dirty="0" smtClean="0"/>
              <a:t>регулирование </a:t>
            </a:r>
            <a:r>
              <a:rPr lang="ru-RU" dirty="0"/>
              <a:t>производства при помощи </a:t>
            </a:r>
            <a:r>
              <a:rPr lang="ru-RU" dirty="0" smtClean="0"/>
              <a:t>обычаев</a:t>
            </a:r>
            <a:endParaRPr lang="ru-RU" dirty="0"/>
          </a:p>
          <a:p>
            <a:r>
              <a:rPr lang="ru-RU" dirty="0"/>
              <a:t>	 3) 	</a:t>
            </a:r>
            <a:r>
              <a:rPr lang="ru-RU" dirty="0" smtClean="0"/>
              <a:t>производство </a:t>
            </a:r>
            <a:r>
              <a:rPr lang="ru-RU" dirty="0"/>
              <a:t>общественных </a:t>
            </a:r>
            <a:r>
              <a:rPr lang="ru-RU" dirty="0" smtClean="0"/>
              <a:t>благ</a:t>
            </a:r>
            <a:endParaRPr lang="ru-RU" dirty="0"/>
          </a:p>
          <a:p>
            <a:r>
              <a:rPr lang="ru-RU" dirty="0"/>
              <a:t>	 4) 	</a:t>
            </a:r>
            <a:r>
              <a:rPr lang="ru-RU" dirty="0" smtClean="0"/>
              <a:t>централизованное </a:t>
            </a:r>
            <a:r>
              <a:rPr lang="ru-RU" dirty="0"/>
              <a:t>ценообразование</a:t>
            </a:r>
          </a:p>
        </p:txBody>
      </p:sp>
    </p:spTree>
    <p:extLst>
      <p:ext uri="{BB962C8B-B14F-4D97-AF65-F5344CB8AC3E}">
        <p14:creationId xmlns:p14="http://schemas.microsoft.com/office/powerpoint/2010/main" val="14175118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В приведенном списке указаны черты сходства командной и рыночной экономики и отличия командной экономики от рыночной.</a:t>
            </a:r>
          </a:p>
          <a:p>
            <a:pPr marL="0" indent="0">
              <a:buNone/>
            </a:pPr>
            <a:r>
              <a:rPr lang="ru-RU" dirty="0" smtClean="0"/>
              <a:t>Выберите </a:t>
            </a:r>
            <a:r>
              <a:rPr lang="ru-RU" dirty="0"/>
              <a:t>и запишите в первую колонку таблицы порядковые номера черт сходства, а во вторую колонку – порядковые номера черт различия</a:t>
            </a:r>
            <a:r>
              <a:rPr lang="ru-RU" dirty="0" smtClean="0"/>
              <a:t>. </a:t>
            </a:r>
            <a:r>
              <a:rPr lang="ru-RU" dirty="0"/>
              <a:t>	</a:t>
            </a:r>
          </a:p>
          <a:p>
            <a:r>
              <a:rPr lang="ru-RU" dirty="0"/>
              <a:t>1) 	</a:t>
            </a:r>
            <a:r>
              <a:rPr lang="ru-RU" dirty="0" smtClean="0"/>
              <a:t>производство </a:t>
            </a:r>
            <a:r>
              <a:rPr lang="ru-RU" dirty="0"/>
              <a:t>товаров и </a:t>
            </a:r>
            <a:r>
              <a:rPr lang="ru-RU" dirty="0" smtClean="0"/>
              <a:t>услуг</a:t>
            </a:r>
            <a:endParaRPr lang="ru-RU" dirty="0"/>
          </a:p>
          <a:p>
            <a:r>
              <a:rPr lang="ru-RU" dirty="0"/>
              <a:t>2) 	</a:t>
            </a:r>
            <a:r>
              <a:rPr lang="ru-RU" dirty="0" smtClean="0"/>
              <a:t>государственное </a:t>
            </a:r>
            <a:r>
              <a:rPr lang="ru-RU" dirty="0"/>
              <a:t>регулирование </a:t>
            </a:r>
            <a:r>
              <a:rPr lang="ru-RU" dirty="0" smtClean="0"/>
              <a:t>производства</a:t>
            </a:r>
            <a:endParaRPr lang="ru-RU" dirty="0"/>
          </a:p>
          <a:p>
            <a:r>
              <a:rPr lang="ru-RU" dirty="0"/>
              <a:t>3) 	</a:t>
            </a:r>
            <a:r>
              <a:rPr lang="ru-RU" dirty="0" smtClean="0"/>
              <a:t>разделение </a:t>
            </a:r>
            <a:r>
              <a:rPr lang="ru-RU" dirty="0"/>
              <a:t>труда на </a:t>
            </a:r>
            <a:r>
              <a:rPr lang="ru-RU" dirty="0" smtClean="0"/>
              <a:t>предприятиях</a:t>
            </a:r>
            <a:endParaRPr lang="ru-RU" dirty="0"/>
          </a:p>
          <a:p>
            <a:r>
              <a:rPr lang="ru-RU" dirty="0"/>
              <a:t>4) 	</a:t>
            </a:r>
            <a:r>
              <a:rPr lang="ru-RU" dirty="0" smtClean="0"/>
              <a:t>централизованное ценообразование</a:t>
            </a:r>
            <a:endParaRPr lang="ru-RU" dirty="0"/>
          </a:p>
          <a:p>
            <a:r>
              <a:rPr lang="ru-RU" dirty="0"/>
              <a:t>Черты </a:t>
            </a:r>
            <a:r>
              <a:rPr lang="ru-RU" dirty="0" smtClean="0"/>
              <a:t>сходства Черты </a:t>
            </a:r>
            <a:r>
              <a:rPr lang="ru-RU" dirty="0"/>
              <a:t>различия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7440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11.абвгд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050904" cy="470912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1.</a:t>
            </a:r>
          </a:p>
          <a:p>
            <a:r>
              <a:rPr lang="ru-RU" dirty="0"/>
              <a:t>ПРИЗНАКИ	 	ТИПЫ ЭКОНОМИЧЕСКИХ СИСТЕМ</a:t>
            </a:r>
          </a:p>
          <a:p>
            <a:r>
              <a:rPr lang="ru-RU" dirty="0"/>
              <a:t>А) 	</a:t>
            </a:r>
            <a:r>
              <a:rPr lang="ru-RU" dirty="0" smtClean="0"/>
              <a:t>государство </a:t>
            </a:r>
            <a:r>
              <a:rPr lang="ru-RU" dirty="0"/>
              <a:t>определяет количество производимой </a:t>
            </a:r>
            <a:r>
              <a:rPr lang="ru-RU" dirty="0" smtClean="0"/>
              <a:t>продукции</a:t>
            </a:r>
            <a:endParaRPr lang="ru-RU" dirty="0"/>
          </a:p>
          <a:p>
            <a:r>
              <a:rPr lang="ru-RU" dirty="0"/>
              <a:t>Б) 	</a:t>
            </a:r>
            <a:r>
              <a:rPr lang="ru-RU" dirty="0" smtClean="0"/>
              <a:t>многообразие </a:t>
            </a:r>
            <a:r>
              <a:rPr lang="ru-RU" dirty="0"/>
              <a:t>форм </a:t>
            </a:r>
            <a:r>
              <a:rPr lang="ru-RU" dirty="0" smtClean="0"/>
              <a:t>собственности</a:t>
            </a:r>
            <a:endParaRPr lang="ru-RU" dirty="0"/>
          </a:p>
          <a:p>
            <a:r>
              <a:rPr lang="ru-RU" dirty="0"/>
              <a:t>В) 	</a:t>
            </a:r>
            <a:r>
              <a:rPr lang="ru-RU" dirty="0" smtClean="0"/>
              <a:t>директивное </a:t>
            </a:r>
            <a:r>
              <a:rPr lang="ru-RU" dirty="0"/>
              <a:t>распределение производственных </a:t>
            </a:r>
            <a:r>
              <a:rPr lang="ru-RU" dirty="0" smtClean="0"/>
              <a:t>ресурсов</a:t>
            </a:r>
            <a:endParaRPr lang="ru-RU" dirty="0"/>
          </a:p>
          <a:p>
            <a:r>
              <a:rPr lang="ru-RU" dirty="0"/>
              <a:t>Г) 	</a:t>
            </a:r>
            <a:r>
              <a:rPr lang="ru-RU" dirty="0" smtClean="0"/>
              <a:t>цены </a:t>
            </a:r>
            <a:r>
              <a:rPr lang="ru-RU" dirty="0"/>
              <a:t>определяются соотношением спроса и </a:t>
            </a:r>
            <a:r>
              <a:rPr lang="ru-RU" dirty="0" smtClean="0"/>
              <a:t>предложения</a:t>
            </a:r>
            <a:endParaRPr lang="ru-RU" dirty="0"/>
          </a:p>
          <a:p>
            <a:r>
              <a:rPr lang="ru-RU" dirty="0"/>
              <a:t>Д) 	</a:t>
            </a:r>
            <a:r>
              <a:rPr lang="ru-RU" dirty="0" smtClean="0"/>
              <a:t>производитель </a:t>
            </a:r>
            <a:r>
              <a:rPr lang="ru-RU" dirty="0"/>
              <a:t>свободен в принятии решений</a:t>
            </a:r>
          </a:p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5868144" y="1600201"/>
            <a:ext cx="2818656" cy="3989040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 	</a:t>
            </a:r>
          </a:p>
          <a:p>
            <a:r>
              <a:rPr lang="ru-RU" dirty="0"/>
              <a:t>1) 	</a:t>
            </a:r>
            <a:r>
              <a:rPr lang="ru-RU" dirty="0" smtClean="0"/>
              <a:t>рыночная</a:t>
            </a:r>
            <a:endParaRPr lang="ru-RU" dirty="0"/>
          </a:p>
          <a:p>
            <a:endParaRPr lang="ru-RU" dirty="0"/>
          </a:p>
          <a:p>
            <a:r>
              <a:rPr lang="ru-RU" dirty="0"/>
              <a:t>2) 	</a:t>
            </a:r>
            <a:r>
              <a:rPr lang="ru-RU" dirty="0" smtClean="0"/>
              <a:t>командная </a:t>
            </a:r>
            <a:r>
              <a:rPr lang="ru-RU" dirty="0"/>
              <a:t>(плановая)</a:t>
            </a:r>
          </a:p>
        </p:txBody>
      </p:sp>
    </p:spTree>
    <p:extLst>
      <p:ext uri="{BB962C8B-B14F-4D97-AF65-F5344CB8AC3E}">
        <p14:creationId xmlns:p14="http://schemas.microsoft.com/office/powerpoint/2010/main" val="258863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12.ПРИЗНАКИ ЭКОНОМИЧЕСКИХ </a:t>
            </a:r>
            <a:r>
              <a:rPr lang="ru-RU" sz="4000" dirty="0"/>
              <a:t>СИСТЕМ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1124744"/>
            <a:ext cx="5256584" cy="504056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А</a:t>
            </a:r>
            <a:r>
              <a:rPr lang="ru-RU" dirty="0"/>
              <a:t>) 	</a:t>
            </a:r>
            <a:r>
              <a:rPr lang="ru-RU" dirty="0" smtClean="0"/>
              <a:t>свободная конкуренция</a:t>
            </a:r>
            <a:endParaRPr lang="ru-RU" dirty="0"/>
          </a:p>
          <a:p>
            <a:r>
              <a:rPr lang="ru-RU" dirty="0"/>
              <a:t>Б) 	</a:t>
            </a:r>
            <a:r>
              <a:rPr lang="ru-RU" dirty="0" smtClean="0"/>
              <a:t>цены </a:t>
            </a:r>
            <a:r>
              <a:rPr lang="ru-RU" dirty="0"/>
              <a:t>на товары определяют спрос и </a:t>
            </a:r>
            <a:r>
              <a:rPr lang="ru-RU" dirty="0" smtClean="0"/>
              <a:t>предложение</a:t>
            </a:r>
            <a:endParaRPr lang="ru-RU" dirty="0"/>
          </a:p>
          <a:p>
            <a:r>
              <a:rPr lang="ru-RU" dirty="0"/>
              <a:t>В) 	</a:t>
            </a:r>
            <a:r>
              <a:rPr lang="ru-RU" dirty="0" smtClean="0"/>
              <a:t>государство </a:t>
            </a:r>
            <a:r>
              <a:rPr lang="ru-RU" dirty="0"/>
              <a:t>директивно руководит </a:t>
            </a:r>
            <a:r>
              <a:rPr lang="ru-RU" dirty="0" smtClean="0"/>
              <a:t>экономикой</a:t>
            </a:r>
            <a:endParaRPr lang="ru-RU" dirty="0"/>
          </a:p>
          <a:p>
            <a:r>
              <a:rPr lang="ru-RU" dirty="0"/>
              <a:t>Г) 	</a:t>
            </a:r>
            <a:r>
              <a:rPr lang="ru-RU" dirty="0" smtClean="0"/>
              <a:t>преобладает </a:t>
            </a:r>
            <a:r>
              <a:rPr lang="ru-RU" dirty="0"/>
              <a:t>натуральное </a:t>
            </a:r>
            <a:r>
              <a:rPr lang="ru-RU" dirty="0" smtClean="0"/>
              <a:t>хозяйство</a:t>
            </a:r>
            <a:endParaRPr lang="ru-RU" dirty="0"/>
          </a:p>
          <a:p>
            <a:r>
              <a:rPr lang="ru-RU" dirty="0"/>
              <a:t>Д) 	</a:t>
            </a:r>
            <a:r>
              <a:rPr lang="ru-RU" dirty="0" smtClean="0"/>
              <a:t>решение </a:t>
            </a:r>
            <a:r>
              <a:rPr lang="ru-RU" dirty="0"/>
              <a:t>основных вопросов </a:t>
            </a:r>
            <a:r>
              <a:rPr lang="ru-RU" dirty="0" smtClean="0"/>
              <a:t>экономики с </a:t>
            </a:r>
            <a:r>
              <a:rPr lang="ru-RU" dirty="0"/>
              <a:t>помощью обычаев, хозяйственного опыта предков</a:t>
            </a:r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24128" y="1600201"/>
            <a:ext cx="2962672" cy="4421088"/>
          </a:xfrm>
        </p:spPr>
        <p:txBody>
          <a:bodyPr>
            <a:normAutofit fontScale="92500"/>
          </a:bodyPr>
          <a:lstStyle/>
          <a:p>
            <a:r>
              <a:rPr lang="ru-RU" dirty="0"/>
              <a:t>1) 	</a:t>
            </a:r>
            <a:r>
              <a:rPr lang="ru-RU" dirty="0" smtClean="0"/>
              <a:t>рыночная</a:t>
            </a:r>
            <a:endParaRPr lang="ru-RU" dirty="0"/>
          </a:p>
          <a:p>
            <a:endParaRPr lang="ru-RU" dirty="0"/>
          </a:p>
          <a:p>
            <a:r>
              <a:rPr lang="ru-RU" dirty="0"/>
              <a:t>2) 	</a:t>
            </a:r>
            <a:r>
              <a:rPr lang="ru-RU" dirty="0" smtClean="0"/>
              <a:t>традиционная</a:t>
            </a:r>
            <a:endParaRPr lang="ru-RU" dirty="0"/>
          </a:p>
          <a:p>
            <a:endParaRPr lang="ru-RU" dirty="0"/>
          </a:p>
          <a:p>
            <a:r>
              <a:rPr lang="ru-RU" dirty="0"/>
              <a:t>3) 	</a:t>
            </a:r>
            <a:r>
              <a:rPr lang="ru-RU" dirty="0" smtClean="0"/>
              <a:t>командная </a:t>
            </a:r>
            <a:r>
              <a:rPr lang="ru-RU" dirty="0"/>
              <a:t>(плановая</a:t>
            </a:r>
          </a:p>
        </p:txBody>
      </p:sp>
    </p:spTree>
    <p:extLst>
      <p:ext uri="{BB962C8B-B14F-4D97-AF65-F5344CB8AC3E}">
        <p14:creationId xmlns:p14="http://schemas.microsoft.com/office/powerpoint/2010/main" val="334180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13.ПРИЗНАКИ </a:t>
            </a:r>
            <a:r>
              <a:rPr lang="ru-RU" dirty="0"/>
              <a:t>ЭКОНОМИЧЕСКИХ СИСТЕМ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482952" cy="470912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А</a:t>
            </a:r>
            <a:r>
              <a:rPr lang="ru-RU" dirty="0"/>
              <a:t>) 	</a:t>
            </a:r>
            <a:r>
              <a:rPr lang="ru-RU" dirty="0" smtClean="0"/>
              <a:t>свобода </a:t>
            </a:r>
            <a:r>
              <a:rPr lang="ru-RU" dirty="0"/>
              <a:t>хозяйственной деятельности </a:t>
            </a:r>
            <a:r>
              <a:rPr lang="ru-RU" dirty="0" smtClean="0"/>
              <a:t>производителей</a:t>
            </a:r>
            <a:endParaRPr lang="ru-RU" dirty="0"/>
          </a:p>
          <a:p>
            <a:r>
              <a:rPr lang="ru-RU" dirty="0"/>
              <a:t>Б) 	</a:t>
            </a:r>
            <a:r>
              <a:rPr lang="ru-RU" dirty="0" smtClean="0"/>
              <a:t>государственная </a:t>
            </a:r>
            <a:r>
              <a:rPr lang="ru-RU" dirty="0"/>
              <a:t>собственность на землю, промышленные </a:t>
            </a:r>
            <a:r>
              <a:rPr lang="ru-RU" dirty="0" smtClean="0"/>
              <a:t>предприятия</a:t>
            </a:r>
            <a:endParaRPr lang="ru-RU" dirty="0"/>
          </a:p>
          <a:p>
            <a:r>
              <a:rPr lang="ru-RU" dirty="0"/>
              <a:t>В) 	</a:t>
            </a:r>
            <a:r>
              <a:rPr lang="ru-RU" dirty="0" smtClean="0"/>
              <a:t>натуральный </a:t>
            </a:r>
            <a:r>
              <a:rPr lang="ru-RU" dirty="0"/>
              <a:t>обмен продуктами </a:t>
            </a:r>
            <a:r>
              <a:rPr lang="ru-RU" dirty="0" smtClean="0"/>
              <a:t>труда</a:t>
            </a:r>
            <a:endParaRPr lang="ru-RU" dirty="0"/>
          </a:p>
          <a:p>
            <a:r>
              <a:rPr lang="ru-RU" dirty="0"/>
              <a:t>Г) 	</a:t>
            </a:r>
            <a:r>
              <a:rPr lang="ru-RU" dirty="0" smtClean="0"/>
              <a:t>решение </a:t>
            </a:r>
            <a:r>
              <a:rPr lang="ru-RU" dirty="0"/>
              <a:t>основных вопросов экономики с помощью </a:t>
            </a:r>
            <a:r>
              <a:rPr lang="ru-RU" dirty="0" smtClean="0"/>
              <a:t>обычаев</a:t>
            </a:r>
            <a:endParaRPr lang="ru-RU" dirty="0"/>
          </a:p>
          <a:p>
            <a:r>
              <a:rPr lang="ru-RU" dirty="0"/>
              <a:t>Д) 	</a:t>
            </a:r>
            <a:r>
              <a:rPr lang="ru-RU" dirty="0" smtClean="0"/>
              <a:t>административные </a:t>
            </a:r>
            <a:r>
              <a:rPr lang="ru-RU" dirty="0"/>
              <a:t>методы управления экономикой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12160" y="1600200"/>
            <a:ext cx="2674640" cy="470912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1) </a:t>
            </a:r>
            <a:r>
              <a:rPr lang="ru-RU" dirty="0"/>
              <a:t>	рыночная</a:t>
            </a:r>
          </a:p>
          <a:p>
            <a:endParaRPr lang="ru-RU" dirty="0"/>
          </a:p>
          <a:p>
            <a:r>
              <a:rPr lang="ru-RU" dirty="0"/>
              <a:t>2) 	традиционная</a:t>
            </a:r>
          </a:p>
          <a:p>
            <a:endParaRPr lang="ru-RU" dirty="0"/>
          </a:p>
          <a:p>
            <a:r>
              <a:rPr lang="ru-RU" dirty="0"/>
              <a:t>3) 	командная (плановая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3955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14.ПРИЗНАКИ </a:t>
            </a:r>
            <a:r>
              <a:rPr lang="ru-RU" dirty="0"/>
              <a:t>ЭКОНОМИЧЕСКИХ СИСТЕМ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А) 	</a:t>
            </a:r>
            <a:r>
              <a:rPr lang="ru-RU" dirty="0" smtClean="0"/>
              <a:t>государственная </a:t>
            </a:r>
            <a:r>
              <a:rPr lang="ru-RU" dirty="0"/>
              <a:t>собственность на землю и все промышленные </a:t>
            </a:r>
            <a:r>
              <a:rPr lang="ru-RU" dirty="0" smtClean="0"/>
              <a:t>предприятия</a:t>
            </a:r>
            <a:endParaRPr lang="ru-RU" dirty="0"/>
          </a:p>
          <a:p>
            <a:r>
              <a:rPr lang="ru-RU" dirty="0"/>
              <a:t>Б) 	</a:t>
            </a:r>
            <a:r>
              <a:rPr lang="ru-RU" dirty="0" smtClean="0"/>
              <a:t>свобода предпринимательства</a:t>
            </a:r>
            <a:endParaRPr lang="ru-RU" dirty="0"/>
          </a:p>
          <a:p>
            <a:r>
              <a:rPr lang="ru-RU" dirty="0"/>
              <a:t>В) 	</a:t>
            </a:r>
            <a:r>
              <a:rPr lang="ru-RU" dirty="0" smtClean="0"/>
              <a:t>натуральный </a:t>
            </a:r>
            <a:r>
              <a:rPr lang="ru-RU" dirty="0"/>
              <a:t>обмен продуктами </a:t>
            </a:r>
            <a:r>
              <a:rPr lang="ru-RU" dirty="0" smtClean="0"/>
              <a:t>труда</a:t>
            </a:r>
            <a:endParaRPr lang="ru-RU" dirty="0"/>
          </a:p>
          <a:p>
            <a:r>
              <a:rPr lang="ru-RU" dirty="0"/>
              <a:t>Г) 	</a:t>
            </a:r>
            <a:r>
              <a:rPr lang="ru-RU" dirty="0" smtClean="0"/>
              <a:t>административные </a:t>
            </a:r>
            <a:r>
              <a:rPr lang="ru-RU" dirty="0"/>
              <a:t>методы управления </a:t>
            </a:r>
            <a:r>
              <a:rPr lang="ru-RU" dirty="0" smtClean="0"/>
              <a:t>экономикой</a:t>
            </a:r>
            <a:endParaRPr lang="ru-RU" dirty="0"/>
          </a:p>
          <a:p>
            <a:r>
              <a:rPr lang="ru-RU" dirty="0"/>
              <a:t>Д) 	</a:t>
            </a:r>
            <a:r>
              <a:rPr lang="ru-RU" dirty="0" smtClean="0"/>
              <a:t>решение </a:t>
            </a:r>
            <a:r>
              <a:rPr lang="ru-RU" dirty="0"/>
              <a:t>основных вопросов </a:t>
            </a:r>
            <a:r>
              <a:rPr lang="ru-RU" dirty="0" smtClean="0"/>
              <a:t>экономики с </a:t>
            </a:r>
            <a:r>
              <a:rPr lang="ru-RU" dirty="0"/>
              <a:t>помощью обычаев, хозяйственного опыта предков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1) 	рыночная</a:t>
            </a:r>
          </a:p>
          <a:p>
            <a:endParaRPr lang="ru-RU" dirty="0"/>
          </a:p>
          <a:p>
            <a:r>
              <a:rPr lang="ru-RU" dirty="0"/>
              <a:t>2) 	традиционная</a:t>
            </a:r>
          </a:p>
          <a:p>
            <a:endParaRPr lang="ru-RU" dirty="0"/>
          </a:p>
          <a:p>
            <a:r>
              <a:rPr lang="ru-RU" dirty="0"/>
              <a:t>3) 	командная (плановая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1862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15.ПРИЗНАКИ </a:t>
            </a:r>
            <a:r>
              <a:rPr lang="ru-RU" dirty="0"/>
              <a:t>ЭКОНОМИЧЕСКИХ СИСТЕМ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А) 	</a:t>
            </a:r>
            <a:r>
              <a:rPr lang="ru-RU" dirty="0" smtClean="0"/>
              <a:t>государственная </a:t>
            </a:r>
            <a:r>
              <a:rPr lang="ru-RU" dirty="0"/>
              <a:t>собственность на землю и все промышленные предприятия</a:t>
            </a:r>
          </a:p>
          <a:p>
            <a:endParaRPr lang="ru-RU" dirty="0"/>
          </a:p>
          <a:p>
            <a:r>
              <a:rPr lang="ru-RU" dirty="0"/>
              <a:t>Б) 	</a:t>
            </a:r>
            <a:r>
              <a:rPr lang="ru-RU" dirty="0" smtClean="0"/>
              <a:t>свобода </a:t>
            </a:r>
            <a:r>
              <a:rPr lang="ru-RU" dirty="0"/>
              <a:t>предпринимательства</a:t>
            </a:r>
          </a:p>
          <a:p>
            <a:endParaRPr lang="ru-RU" dirty="0"/>
          </a:p>
          <a:p>
            <a:r>
              <a:rPr lang="ru-RU" dirty="0"/>
              <a:t>В) 	</a:t>
            </a:r>
            <a:r>
              <a:rPr lang="ru-RU" dirty="0" smtClean="0"/>
              <a:t>натуральный </a:t>
            </a:r>
            <a:r>
              <a:rPr lang="ru-RU" dirty="0"/>
              <a:t>обмен продуктами труда</a:t>
            </a:r>
          </a:p>
          <a:p>
            <a:endParaRPr lang="ru-RU" dirty="0"/>
          </a:p>
          <a:p>
            <a:r>
              <a:rPr lang="ru-RU" dirty="0"/>
              <a:t>Г) 	</a:t>
            </a:r>
            <a:r>
              <a:rPr lang="ru-RU" dirty="0" smtClean="0"/>
              <a:t>административные </a:t>
            </a:r>
            <a:r>
              <a:rPr lang="ru-RU" dirty="0"/>
              <a:t>методы управления экономикой</a:t>
            </a:r>
          </a:p>
          <a:p>
            <a:endParaRPr lang="ru-RU" dirty="0"/>
          </a:p>
          <a:p>
            <a:r>
              <a:rPr lang="ru-RU" dirty="0"/>
              <a:t>Д) 	</a:t>
            </a:r>
            <a:r>
              <a:rPr lang="ru-RU" dirty="0" smtClean="0"/>
              <a:t>решение </a:t>
            </a:r>
            <a:r>
              <a:rPr lang="ru-RU" dirty="0"/>
              <a:t>основных вопросов экономики</a:t>
            </a:r>
          </a:p>
          <a:p>
            <a:r>
              <a:rPr lang="ru-RU" dirty="0"/>
              <a:t>с помощью обычаев, хозяйственного опыта предков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1) 	рыночная</a:t>
            </a:r>
          </a:p>
          <a:p>
            <a:endParaRPr lang="ru-RU" dirty="0"/>
          </a:p>
          <a:p>
            <a:r>
              <a:rPr lang="ru-RU" dirty="0"/>
              <a:t>2) 	традиционная</a:t>
            </a:r>
          </a:p>
          <a:p>
            <a:endParaRPr lang="ru-RU" dirty="0"/>
          </a:p>
          <a:p>
            <a:r>
              <a:rPr lang="ru-RU" dirty="0"/>
              <a:t>3) 	командная (</a:t>
            </a:r>
            <a:r>
              <a:rPr lang="ru-RU" dirty="0" smtClean="0"/>
              <a:t>плановая)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51154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16.ПРИЗНАКИ </a:t>
            </a:r>
            <a:r>
              <a:rPr lang="ru-RU" dirty="0"/>
              <a:t>ЭКОНОМИЧЕСКИХ СИСТЕМ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А) 	</a:t>
            </a:r>
            <a:r>
              <a:rPr lang="ru-RU" dirty="0" smtClean="0"/>
              <a:t>свободный </a:t>
            </a:r>
            <a:r>
              <a:rPr lang="ru-RU" dirty="0"/>
              <a:t>выбор </a:t>
            </a:r>
            <a:r>
              <a:rPr lang="ru-RU" dirty="0" smtClean="0"/>
              <a:t>потребителя</a:t>
            </a:r>
            <a:endParaRPr lang="ru-RU" dirty="0"/>
          </a:p>
          <a:p>
            <a:r>
              <a:rPr lang="ru-RU" dirty="0"/>
              <a:t>Б) 	</a:t>
            </a:r>
            <a:r>
              <a:rPr lang="ru-RU" dirty="0" smtClean="0"/>
              <a:t>конкуренция </a:t>
            </a:r>
            <a:r>
              <a:rPr lang="ru-RU" dirty="0"/>
              <a:t>производителей и продавцов товаров и </a:t>
            </a:r>
            <a:r>
              <a:rPr lang="ru-RU" dirty="0" smtClean="0"/>
              <a:t>услуг</a:t>
            </a:r>
            <a:endParaRPr lang="ru-RU" dirty="0"/>
          </a:p>
          <a:p>
            <a:r>
              <a:rPr lang="ru-RU" dirty="0"/>
              <a:t>В) 	</a:t>
            </a:r>
            <a:r>
              <a:rPr lang="ru-RU" dirty="0" smtClean="0"/>
              <a:t>директивное </a:t>
            </a:r>
            <a:r>
              <a:rPr lang="ru-RU" dirty="0"/>
              <a:t>планирование </a:t>
            </a:r>
            <a:r>
              <a:rPr lang="ru-RU" dirty="0" smtClean="0"/>
              <a:t>производства</a:t>
            </a:r>
            <a:endParaRPr lang="ru-RU" dirty="0"/>
          </a:p>
          <a:p>
            <a:r>
              <a:rPr lang="ru-RU" dirty="0"/>
              <a:t>Г) 	</a:t>
            </a:r>
            <a:r>
              <a:rPr lang="ru-RU" dirty="0" smtClean="0"/>
              <a:t>преобладание </a:t>
            </a:r>
            <a:r>
              <a:rPr lang="ru-RU" dirty="0"/>
              <a:t>государственной </a:t>
            </a:r>
            <a:r>
              <a:rPr lang="ru-RU" dirty="0" smtClean="0"/>
              <a:t>собственности</a:t>
            </a:r>
            <a:endParaRPr lang="ru-RU" dirty="0"/>
          </a:p>
          <a:p>
            <a:r>
              <a:rPr lang="ru-RU" dirty="0"/>
              <a:t>Д) 	</a:t>
            </a:r>
            <a:r>
              <a:rPr lang="ru-RU" dirty="0" smtClean="0"/>
              <a:t>централизованное </a:t>
            </a:r>
            <a:r>
              <a:rPr lang="ru-RU" dirty="0"/>
              <a:t>распределение ресурсов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1) 	рыночная</a:t>
            </a:r>
          </a:p>
          <a:p>
            <a:endParaRPr lang="ru-RU" dirty="0"/>
          </a:p>
          <a:p>
            <a:r>
              <a:rPr lang="ru-RU" dirty="0"/>
              <a:t>2) 	командная (плановая)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42968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17.ПРИЗНАКИ </a:t>
            </a:r>
            <a:r>
              <a:rPr lang="ru-RU" dirty="0"/>
              <a:t>ЭКОНОМИЧЕСКИХ СИСТЕМ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978896" cy="4637112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А) 	</a:t>
            </a:r>
            <a:r>
              <a:rPr lang="ru-RU" dirty="0" smtClean="0"/>
              <a:t>свобода </a:t>
            </a:r>
            <a:r>
              <a:rPr lang="ru-RU" dirty="0"/>
              <a:t>предпринимательской </a:t>
            </a:r>
            <a:r>
              <a:rPr lang="ru-RU" dirty="0" smtClean="0"/>
              <a:t>деятельности</a:t>
            </a:r>
            <a:endParaRPr lang="ru-RU" dirty="0"/>
          </a:p>
          <a:p>
            <a:r>
              <a:rPr lang="ru-RU" dirty="0"/>
              <a:t>Б) 	</a:t>
            </a:r>
            <a:r>
              <a:rPr lang="ru-RU" dirty="0" smtClean="0"/>
              <a:t>централизованное </a:t>
            </a:r>
            <a:r>
              <a:rPr lang="ru-RU" dirty="0"/>
              <a:t>планирование производства товаров и </a:t>
            </a:r>
            <a:r>
              <a:rPr lang="ru-RU" dirty="0" smtClean="0"/>
              <a:t>услуг</a:t>
            </a:r>
            <a:endParaRPr lang="ru-RU" dirty="0"/>
          </a:p>
          <a:p>
            <a:r>
              <a:rPr lang="ru-RU" dirty="0"/>
              <a:t>В) 	</a:t>
            </a:r>
            <a:r>
              <a:rPr lang="ru-RU" dirty="0" smtClean="0"/>
              <a:t>решение </a:t>
            </a:r>
            <a:r>
              <a:rPr lang="ru-RU" dirty="0"/>
              <a:t>основных вопросов </a:t>
            </a:r>
            <a:r>
              <a:rPr lang="ru-RU" dirty="0" smtClean="0"/>
              <a:t>экономики с </a:t>
            </a:r>
            <a:r>
              <a:rPr lang="ru-RU" dirty="0"/>
              <a:t>опорой на опыт </a:t>
            </a:r>
            <a:r>
              <a:rPr lang="ru-RU" dirty="0" smtClean="0"/>
              <a:t>предков</a:t>
            </a:r>
            <a:endParaRPr lang="ru-RU" dirty="0"/>
          </a:p>
          <a:p>
            <a:r>
              <a:rPr lang="ru-RU" dirty="0"/>
              <a:t>Г) 	</a:t>
            </a:r>
            <a:r>
              <a:rPr lang="ru-RU" dirty="0" smtClean="0"/>
              <a:t>фактическое </a:t>
            </a:r>
            <a:r>
              <a:rPr lang="ru-RU" dirty="0"/>
              <a:t>отсутствие товарно-денежных </a:t>
            </a:r>
            <a:r>
              <a:rPr lang="ru-RU" dirty="0" smtClean="0"/>
              <a:t>отношений</a:t>
            </a:r>
            <a:endParaRPr lang="ru-RU" dirty="0"/>
          </a:p>
          <a:p>
            <a:r>
              <a:rPr lang="ru-RU" dirty="0"/>
              <a:t>Д) 	</a:t>
            </a:r>
            <a:r>
              <a:rPr lang="ru-RU" dirty="0" smtClean="0"/>
              <a:t>установление </a:t>
            </a:r>
            <a:r>
              <a:rPr lang="ru-RU" dirty="0"/>
              <a:t>цены в зависимости от соотношения спроса и предложения товаров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580112" y="1600201"/>
            <a:ext cx="3106688" cy="4421088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1) 	рыночная</a:t>
            </a:r>
          </a:p>
          <a:p>
            <a:endParaRPr lang="ru-RU" dirty="0"/>
          </a:p>
          <a:p>
            <a:r>
              <a:rPr lang="ru-RU" dirty="0"/>
              <a:t>2) 	традиционная</a:t>
            </a:r>
          </a:p>
          <a:p>
            <a:endParaRPr lang="ru-RU" dirty="0"/>
          </a:p>
          <a:p>
            <a:r>
              <a:rPr lang="ru-RU" dirty="0"/>
              <a:t>3) 	командная (плановая)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6759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548680"/>
            <a:ext cx="8363272" cy="5577483"/>
          </a:xfrm>
        </p:spPr>
        <p:txBody>
          <a:bodyPr>
            <a:normAutofit/>
          </a:bodyPr>
          <a:lstStyle/>
          <a:p>
            <a:r>
              <a:rPr lang="ru-RU" b="1" dirty="0" smtClean="0"/>
              <a:t>1.В странах с рыночной экономикой</a:t>
            </a:r>
          </a:p>
          <a:p>
            <a:r>
              <a:rPr lang="ru-RU" dirty="0" smtClean="0"/>
              <a:t>	 1) 	производитель самостоятельно определяет, что и сколько производить</a:t>
            </a:r>
          </a:p>
          <a:p>
            <a:r>
              <a:rPr lang="ru-RU" dirty="0" smtClean="0"/>
              <a:t>	 2) 	государство устанавливает размер заработной платы работникам</a:t>
            </a:r>
          </a:p>
          <a:p>
            <a:r>
              <a:rPr lang="ru-RU" dirty="0" smtClean="0"/>
              <a:t>	 3) 	министерство финансов распоряжается прибылью предприятий</a:t>
            </a:r>
          </a:p>
          <a:p>
            <a:r>
              <a:rPr lang="ru-RU" dirty="0" smtClean="0"/>
              <a:t>	 4) 	каждый гражданин обязан трудиться на каком-либо предприятии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975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18.ПРИЗНАКИ </a:t>
            </a:r>
            <a:r>
              <a:rPr lang="ru-RU" dirty="0"/>
              <a:t>ЭКОНОМИЧЕСКИХ СИСТЕМ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А) 	</a:t>
            </a:r>
            <a:r>
              <a:rPr lang="ru-RU" dirty="0" smtClean="0"/>
              <a:t>конкуренция товаропроизводителей</a:t>
            </a:r>
            <a:endParaRPr lang="ru-RU" dirty="0"/>
          </a:p>
          <a:p>
            <a:r>
              <a:rPr lang="ru-RU" dirty="0"/>
              <a:t>Б) 	</a:t>
            </a:r>
            <a:r>
              <a:rPr lang="ru-RU" dirty="0" smtClean="0"/>
              <a:t>централизованное планирование</a:t>
            </a:r>
            <a:endParaRPr lang="ru-RU" dirty="0"/>
          </a:p>
          <a:p>
            <a:r>
              <a:rPr lang="ru-RU" dirty="0"/>
              <a:t>В) 	</a:t>
            </a:r>
            <a:r>
              <a:rPr lang="ru-RU" dirty="0" smtClean="0"/>
              <a:t>принцип </a:t>
            </a:r>
            <a:r>
              <a:rPr lang="ru-RU" dirty="0"/>
              <a:t>уравнительного </a:t>
            </a:r>
            <a:r>
              <a:rPr lang="ru-RU" dirty="0" smtClean="0"/>
              <a:t>распределения</a:t>
            </a:r>
            <a:endParaRPr lang="ru-RU" dirty="0"/>
          </a:p>
          <a:p>
            <a:r>
              <a:rPr lang="ru-RU" dirty="0"/>
              <a:t>Г) 	</a:t>
            </a:r>
            <a:r>
              <a:rPr lang="ru-RU" dirty="0" smtClean="0"/>
              <a:t>свобода предпринимательства</a:t>
            </a:r>
            <a:endParaRPr lang="ru-RU" dirty="0"/>
          </a:p>
          <a:p>
            <a:r>
              <a:rPr lang="ru-RU" dirty="0"/>
              <a:t>Д) 	</a:t>
            </a:r>
            <a:r>
              <a:rPr lang="ru-RU" dirty="0" smtClean="0"/>
              <a:t>государственная </a:t>
            </a:r>
            <a:r>
              <a:rPr lang="ru-RU" dirty="0" smtClean="0"/>
              <a:t>собственность на </a:t>
            </a:r>
            <a:r>
              <a:rPr lang="ru-RU" dirty="0"/>
              <a:t>средства производства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1) 	рыночная</a:t>
            </a:r>
          </a:p>
          <a:p>
            <a:endParaRPr lang="ru-RU" dirty="0"/>
          </a:p>
          <a:p>
            <a:r>
              <a:rPr lang="ru-RU" dirty="0"/>
              <a:t>2) 	командная (плановая)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54910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19.ПРИЗНАКИ </a:t>
            </a:r>
            <a:r>
              <a:rPr lang="ru-RU" dirty="0"/>
              <a:t>ЭКОНОМИЧЕСКИХ СИСТЕМ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122912" cy="4853136"/>
          </a:xfrm>
        </p:spPr>
        <p:txBody>
          <a:bodyPr>
            <a:normAutofit/>
          </a:bodyPr>
          <a:lstStyle/>
          <a:p>
            <a:r>
              <a:rPr lang="ru-RU" dirty="0"/>
              <a:t>А) 	</a:t>
            </a:r>
            <a:r>
              <a:rPr lang="ru-RU" dirty="0" smtClean="0"/>
              <a:t>централизованное планирование</a:t>
            </a:r>
            <a:endParaRPr lang="ru-RU" dirty="0"/>
          </a:p>
          <a:p>
            <a:r>
              <a:rPr lang="ru-RU" dirty="0"/>
              <a:t>Б) 	</a:t>
            </a:r>
            <a:r>
              <a:rPr lang="ru-RU" dirty="0" smtClean="0"/>
              <a:t>государственное ценообразование</a:t>
            </a:r>
            <a:endParaRPr lang="ru-RU" dirty="0"/>
          </a:p>
          <a:p>
            <a:r>
              <a:rPr lang="ru-RU" dirty="0"/>
              <a:t>В) 	</a:t>
            </a:r>
            <a:r>
              <a:rPr lang="ru-RU" dirty="0" smtClean="0"/>
              <a:t>свобода предпринимательства</a:t>
            </a:r>
            <a:endParaRPr lang="ru-RU" dirty="0"/>
          </a:p>
          <a:p>
            <a:r>
              <a:rPr lang="ru-RU" dirty="0"/>
              <a:t>Г) 	</a:t>
            </a:r>
            <a:r>
              <a:rPr lang="ru-RU" dirty="0" smtClean="0"/>
              <a:t>конкуренция товаропроизводителей</a:t>
            </a:r>
            <a:endParaRPr lang="ru-RU" dirty="0"/>
          </a:p>
          <a:p>
            <a:r>
              <a:rPr lang="ru-RU" dirty="0"/>
              <a:t>Д) 	</a:t>
            </a:r>
            <a:r>
              <a:rPr lang="ru-RU" dirty="0" smtClean="0"/>
              <a:t>принцип </a:t>
            </a:r>
            <a:r>
              <a:rPr lang="ru-RU" dirty="0"/>
              <a:t>уравнительного распределения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96136" y="1772816"/>
            <a:ext cx="2890664" cy="4536504"/>
          </a:xfrm>
        </p:spPr>
        <p:txBody>
          <a:bodyPr>
            <a:normAutofit/>
          </a:bodyPr>
          <a:lstStyle/>
          <a:p>
            <a:r>
              <a:rPr lang="ru-RU" dirty="0"/>
              <a:t>1) 	рыночная</a:t>
            </a:r>
          </a:p>
          <a:p>
            <a:endParaRPr lang="ru-RU" dirty="0"/>
          </a:p>
          <a:p>
            <a:r>
              <a:rPr lang="ru-RU" dirty="0"/>
              <a:t>2) 	командная (плановая)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62050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20.ПРИЗНАКИ </a:t>
            </a:r>
            <a:r>
              <a:rPr lang="ru-RU" dirty="0"/>
              <a:t>ЭКОНОМИЧЕСКИХ СИСТЕМ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А) 	</a:t>
            </a:r>
            <a:r>
              <a:rPr lang="ru-RU" dirty="0" smtClean="0"/>
              <a:t>централизованное планирование</a:t>
            </a:r>
            <a:endParaRPr lang="ru-RU" dirty="0"/>
          </a:p>
          <a:p>
            <a:r>
              <a:rPr lang="ru-RU" dirty="0"/>
              <a:t>Б) 	</a:t>
            </a:r>
            <a:r>
              <a:rPr lang="ru-RU" dirty="0" smtClean="0"/>
              <a:t>директивное ценообразование</a:t>
            </a:r>
            <a:endParaRPr lang="ru-RU" dirty="0"/>
          </a:p>
          <a:p>
            <a:r>
              <a:rPr lang="ru-RU" dirty="0"/>
              <a:t>В) </a:t>
            </a:r>
            <a:r>
              <a:rPr lang="ru-RU" dirty="0" smtClean="0"/>
              <a:t>конкуренция </a:t>
            </a:r>
            <a:r>
              <a:rPr lang="ru-RU" dirty="0"/>
              <a:t>производителей товаров</a:t>
            </a:r>
          </a:p>
          <a:p>
            <a:r>
              <a:rPr lang="ru-RU" dirty="0"/>
              <a:t>и </a:t>
            </a:r>
            <a:r>
              <a:rPr lang="ru-RU" dirty="0" smtClean="0"/>
              <a:t>услуг</a:t>
            </a:r>
            <a:endParaRPr lang="ru-RU" dirty="0"/>
          </a:p>
          <a:p>
            <a:r>
              <a:rPr lang="ru-RU" dirty="0"/>
              <a:t>Г) 	</a:t>
            </a:r>
            <a:r>
              <a:rPr lang="ru-RU" dirty="0" smtClean="0"/>
              <a:t>свобода предпринимательства</a:t>
            </a:r>
            <a:endParaRPr lang="ru-RU" dirty="0"/>
          </a:p>
          <a:p>
            <a:r>
              <a:rPr lang="ru-RU" dirty="0"/>
              <a:t>Д) 	</a:t>
            </a:r>
            <a:r>
              <a:rPr lang="ru-RU" dirty="0" smtClean="0"/>
              <a:t>преобладание </a:t>
            </a:r>
            <a:r>
              <a:rPr lang="ru-RU" dirty="0"/>
              <a:t>форм государственной собственности</a:t>
            </a:r>
          </a:p>
          <a:p>
            <a:endParaRPr lang="ru-RU" dirty="0"/>
          </a:p>
          <a:p>
            <a:r>
              <a:rPr lang="ru-RU" dirty="0"/>
              <a:t>   	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1) 	рыночная</a:t>
            </a:r>
          </a:p>
          <a:p>
            <a:endParaRPr lang="ru-RU" dirty="0"/>
          </a:p>
          <a:p>
            <a:r>
              <a:rPr lang="ru-RU" dirty="0"/>
              <a:t>2) 	командная (плановая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49741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1-1</a:t>
            </a:r>
          </a:p>
          <a:p>
            <a:r>
              <a:rPr lang="ru-RU" dirty="0" smtClean="0"/>
              <a:t>2-3</a:t>
            </a:r>
          </a:p>
          <a:p>
            <a:r>
              <a:rPr lang="ru-RU" dirty="0" smtClean="0"/>
              <a:t>3-2</a:t>
            </a:r>
          </a:p>
          <a:p>
            <a:r>
              <a:rPr lang="ru-RU" dirty="0" smtClean="0"/>
              <a:t>4-1423</a:t>
            </a:r>
          </a:p>
          <a:p>
            <a:r>
              <a:rPr lang="ru-RU" dirty="0" smtClean="0"/>
              <a:t>5-3</a:t>
            </a:r>
          </a:p>
          <a:p>
            <a:r>
              <a:rPr lang="ru-RU" dirty="0" smtClean="0"/>
              <a:t>6-1</a:t>
            </a:r>
          </a:p>
          <a:p>
            <a:r>
              <a:rPr lang="ru-RU" dirty="0" smtClean="0"/>
              <a:t>7-2</a:t>
            </a:r>
          </a:p>
          <a:p>
            <a:r>
              <a:rPr lang="ru-RU" dirty="0" smtClean="0"/>
              <a:t>8-3412</a:t>
            </a:r>
          </a:p>
          <a:p>
            <a:r>
              <a:rPr lang="ru-RU" dirty="0" smtClean="0"/>
              <a:t>9-1423</a:t>
            </a:r>
            <a:endParaRPr lang="ru-RU" dirty="0"/>
          </a:p>
          <a:p>
            <a:r>
              <a:rPr lang="ru-RU" dirty="0"/>
              <a:t>10-2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11-21211</a:t>
            </a:r>
          </a:p>
          <a:p>
            <a:r>
              <a:rPr lang="ru-RU" dirty="0" smtClean="0"/>
              <a:t>12-11322</a:t>
            </a:r>
          </a:p>
          <a:p>
            <a:r>
              <a:rPr lang="ru-RU" dirty="0" smtClean="0"/>
              <a:t>13-13223</a:t>
            </a:r>
          </a:p>
          <a:p>
            <a:r>
              <a:rPr lang="ru-RU" dirty="0" smtClean="0"/>
              <a:t>14-31232</a:t>
            </a:r>
          </a:p>
          <a:p>
            <a:r>
              <a:rPr lang="ru-RU" dirty="0" smtClean="0"/>
              <a:t>15-31232</a:t>
            </a:r>
          </a:p>
          <a:p>
            <a:r>
              <a:rPr lang="ru-RU" dirty="0" smtClean="0"/>
              <a:t>16-11222</a:t>
            </a:r>
          </a:p>
          <a:p>
            <a:r>
              <a:rPr lang="ru-RU" dirty="0" smtClean="0"/>
              <a:t>17-12331</a:t>
            </a:r>
          </a:p>
          <a:p>
            <a:r>
              <a:rPr lang="ru-RU" dirty="0" smtClean="0"/>
              <a:t>18-12212</a:t>
            </a:r>
          </a:p>
          <a:p>
            <a:r>
              <a:rPr lang="ru-RU" dirty="0" smtClean="0"/>
              <a:t>19-22112</a:t>
            </a:r>
          </a:p>
          <a:p>
            <a:r>
              <a:rPr lang="ru-RU" dirty="0" smtClean="0"/>
              <a:t>20-22112</a:t>
            </a:r>
          </a:p>
        </p:txBody>
      </p:sp>
    </p:spTree>
    <p:extLst>
      <p:ext uri="{BB962C8B-B14F-4D97-AF65-F5344CB8AC3E}">
        <p14:creationId xmlns:p14="http://schemas.microsoft.com/office/powerpoint/2010/main" val="5233428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76672"/>
            <a:ext cx="8363272" cy="5649491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2.Что отличает рыночную экономику от других типов экономических систем?</a:t>
            </a:r>
          </a:p>
          <a:p>
            <a:endParaRPr lang="ru-RU" dirty="0" smtClean="0"/>
          </a:p>
          <a:p>
            <a:r>
              <a:rPr lang="ru-RU" dirty="0" smtClean="0"/>
              <a:t>	 1) 	преобладание государственной формы собственности</a:t>
            </a:r>
          </a:p>
          <a:p>
            <a:r>
              <a:rPr lang="ru-RU" dirty="0" smtClean="0"/>
              <a:t>	 2) 	государственное регулирование хозяйственной деятельности</a:t>
            </a:r>
          </a:p>
          <a:p>
            <a:r>
              <a:rPr lang="ru-RU" dirty="0" smtClean="0"/>
              <a:t>	 3) 	установление цен в результате баланса спроса и предложения</a:t>
            </a:r>
          </a:p>
          <a:p>
            <a:r>
              <a:rPr lang="ru-RU" dirty="0" smtClean="0"/>
              <a:t>	 4) 	централизованное распределение факторов производства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097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04664"/>
            <a:ext cx="8507288" cy="5721499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/>
              <a:t>3</a:t>
            </a:r>
            <a:r>
              <a:rPr lang="ru-RU" dirty="0" smtClean="0"/>
              <a:t>.В государстве Z хозяйственная деятельность основывается на экономической свободе производителя. Это характерно для экономической системы</a:t>
            </a:r>
          </a:p>
          <a:p>
            <a:endParaRPr lang="ru-RU" dirty="0" smtClean="0"/>
          </a:p>
          <a:p>
            <a:r>
              <a:rPr lang="ru-RU" dirty="0" smtClean="0"/>
              <a:t>	 1) 	распределительной</a:t>
            </a:r>
          </a:p>
          <a:p>
            <a:r>
              <a:rPr lang="ru-RU" dirty="0" smtClean="0"/>
              <a:t>	 2) 	рыночной</a:t>
            </a:r>
          </a:p>
          <a:p>
            <a:r>
              <a:rPr lang="ru-RU" dirty="0" smtClean="0"/>
              <a:t>	 3) 	традиционной</a:t>
            </a:r>
          </a:p>
          <a:p>
            <a:r>
              <a:rPr lang="ru-RU" dirty="0" smtClean="0"/>
              <a:t>	 4) 	централизованной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4411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32656"/>
            <a:ext cx="8507288" cy="5793507"/>
          </a:xfrm>
        </p:spPr>
        <p:txBody>
          <a:bodyPr>
            <a:normAutofit fontScale="85000" lnSpcReduction="10000"/>
          </a:bodyPr>
          <a:lstStyle/>
          <a:p>
            <a:endParaRPr lang="ru-RU" dirty="0" smtClean="0"/>
          </a:p>
          <a:p>
            <a:r>
              <a:rPr lang="ru-RU" dirty="0" smtClean="0"/>
              <a:t>4.В стране Z был проведён ряд реформ, в результате которых был осуществлён переход от командной экономики к рыночной. Сравните два типа экономических систем: рыночную и командную. Выберите и запишите в первую колонку таблицы порядковые номера черт сходства, а во вторую колонку – порядковые номера черт различия.  	</a:t>
            </a:r>
          </a:p>
          <a:p>
            <a:r>
              <a:rPr lang="ru-RU" dirty="0" smtClean="0"/>
              <a:t>1) 	производство товаров и услуг</a:t>
            </a:r>
          </a:p>
          <a:p>
            <a:r>
              <a:rPr lang="ru-RU" dirty="0" smtClean="0"/>
              <a:t>2) 	конкуренция товаропроизводителей</a:t>
            </a:r>
          </a:p>
          <a:p>
            <a:r>
              <a:rPr lang="ru-RU" dirty="0" smtClean="0"/>
              <a:t>3) 	преобладание государственной собственности</a:t>
            </a:r>
          </a:p>
          <a:p>
            <a:r>
              <a:rPr lang="ru-RU" dirty="0" smtClean="0"/>
              <a:t>4) 	необходимость решать проблему ограниченности ресурсов</a:t>
            </a:r>
          </a:p>
          <a:p>
            <a:pPr marL="0" indent="0">
              <a:buNone/>
            </a:pPr>
            <a:r>
              <a:rPr lang="ru-RU" dirty="0" smtClean="0"/>
              <a:t>Черты сходства                        Черты различия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8884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620688"/>
            <a:ext cx="8507288" cy="5505475"/>
          </a:xfrm>
        </p:spPr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r>
              <a:rPr lang="ru-RU" dirty="0"/>
              <a:t>5</a:t>
            </a:r>
            <a:r>
              <a:rPr lang="ru-RU" dirty="0" smtClean="0"/>
              <a:t>.В рыночной экономике, в отличие от других типов экономических систем,</a:t>
            </a:r>
          </a:p>
          <a:p>
            <a:endParaRPr lang="ru-RU" dirty="0" smtClean="0"/>
          </a:p>
          <a:p>
            <a:r>
              <a:rPr lang="ru-RU" dirty="0" smtClean="0"/>
              <a:t>	 1) 	все решения по вопросам производства принимаются центральными органами управления экономикой</a:t>
            </a:r>
          </a:p>
          <a:p>
            <a:r>
              <a:rPr lang="ru-RU" dirty="0" smtClean="0"/>
              <a:t>	 2) 	принимаются государственные планы, обязательные для производителей</a:t>
            </a:r>
          </a:p>
          <a:p>
            <a:r>
              <a:rPr lang="ru-RU" dirty="0" smtClean="0"/>
              <a:t>	 3) 	решение о том, что производить, принимает производитель</a:t>
            </a:r>
          </a:p>
          <a:p>
            <a:r>
              <a:rPr lang="ru-RU" dirty="0" smtClean="0"/>
              <a:t>	 4) 	спрос регулируется карточками, талонами, списками льготников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7165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6632"/>
            <a:ext cx="8892480" cy="6408712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r>
              <a:rPr lang="ru-RU" dirty="0"/>
              <a:t>6</a:t>
            </a:r>
            <a:r>
              <a:rPr lang="ru-RU" dirty="0" smtClean="0"/>
              <a:t>.Государство в условиях рыночной экономики выполняет различные функции. Так, оно является производителем </a:t>
            </a:r>
            <a:r>
              <a:rPr lang="ru-RU" b="1" dirty="0" smtClean="0"/>
              <a:t>общественных благ. </a:t>
            </a:r>
            <a:r>
              <a:rPr lang="ru-RU" dirty="0" smtClean="0"/>
              <a:t>Примером, иллюстрирующим данную функцию, служит</a:t>
            </a:r>
          </a:p>
          <a:p>
            <a:endParaRPr lang="ru-RU" dirty="0" smtClean="0"/>
          </a:p>
          <a:p>
            <a:r>
              <a:rPr lang="ru-RU" dirty="0" smtClean="0"/>
              <a:t>	 1) 	государственное финансирование строительства нового участка железной дороги</a:t>
            </a:r>
          </a:p>
          <a:p>
            <a:r>
              <a:rPr lang="ru-RU" dirty="0" smtClean="0"/>
              <a:t>	 2) 	принятие необходимых предпринимателям законов</a:t>
            </a:r>
          </a:p>
          <a:p>
            <a:r>
              <a:rPr lang="ru-RU" dirty="0" smtClean="0"/>
              <a:t>	 3) 	проведение антиинфляционной политики</a:t>
            </a:r>
          </a:p>
          <a:p>
            <a:r>
              <a:rPr lang="ru-RU" dirty="0" smtClean="0"/>
              <a:t>	 4) 	осуществление налогообложения предприятий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2892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476672"/>
            <a:ext cx="8579296" cy="5649491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7</a:t>
            </a:r>
            <a:r>
              <a:rPr lang="ru-RU" dirty="0" smtClean="0"/>
              <a:t>.В стране Z существует товарное производство и денежное обращение. Большинство занятых трудятся в промышленности и сфере обслуживания. Какая дополнительная информация позволит сделать вывод о том, что экономика страны Z имеет рыночный характер?</a:t>
            </a:r>
          </a:p>
          <a:p>
            <a:endParaRPr lang="ru-RU" dirty="0" smtClean="0"/>
          </a:p>
          <a:p>
            <a:r>
              <a:rPr lang="ru-RU" dirty="0" smtClean="0"/>
              <a:t>	 1) 	Промышленное производство сосредоточено на крупных предприятиях.</a:t>
            </a:r>
          </a:p>
          <a:p>
            <a:r>
              <a:rPr lang="ru-RU" dirty="0" smtClean="0"/>
              <a:t>	 2) 	В стране гарантировано равенство различных форм собственности.</a:t>
            </a:r>
          </a:p>
          <a:p>
            <a:r>
              <a:rPr lang="ru-RU" dirty="0" smtClean="0"/>
              <a:t>	 3) 	Отношения между работником и работодателем регулируются трудовым законодательством.</a:t>
            </a:r>
          </a:p>
          <a:p>
            <a:r>
              <a:rPr lang="ru-RU" dirty="0" smtClean="0"/>
              <a:t>	 4) 	Несовершеннолетним работникам предоставляются льготы.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5229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620688"/>
            <a:ext cx="8579296" cy="5505475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8</a:t>
            </a:r>
            <a:r>
              <a:rPr lang="ru-RU" dirty="0" smtClean="0"/>
              <a:t>.Правительство страны Z провело реформы, в результате которых был осуществлен переход от командной экономики к рыночной. Сравните две экономические системы: рыночную и командную.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Выберите и запишите в первую колонку таблицы порядковые номера черт сходства, а во вторую колонку – порядковые номера черт различия.</a:t>
            </a:r>
          </a:p>
          <a:p>
            <a:endParaRPr lang="ru-RU" dirty="0" smtClean="0"/>
          </a:p>
          <a:p>
            <a:r>
              <a:rPr lang="ru-RU" dirty="0" smtClean="0"/>
              <a:t>1) 	конкуренция товаропроизводителей</a:t>
            </a:r>
          </a:p>
          <a:p>
            <a:r>
              <a:rPr lang="ru-RU" dirty="0" smtClean="0"/>
              <a:t>2) 	господство государственной собственности</a:t>
            </a:r>
          </a:p>
          <a:p>
            <a:r>
              <a:rPr lang="ru-RU" dirty="0" smtClean="0"/>
              <a:t>3) 	необходимость решать проблему ограниченности ресурсов</a:t>
            </a:r>
          </a:p>
          <a:p>
            <a:r>
              <a:rPr lang="ru-RU" dirty="0" smtClean="0"/>
              <a:t>4) 	производство товаров и услуг</a:t>
            </a:r>
          </a:p>
          <a:p>
            <a:r>
              <a:rPr lang="ru-RU" dirty="0" smtClean="0"/>
              <a:t>Черты сходства                             Черты различия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946627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</TotalTime>
  <Words>396</Words>
  <Application>Microsoft Office PowerPoint</Application>
  <PresentationFormat>Экран (4:3)</PresentationFormat>
  <Paragraphs>211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Типы экономик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11.абвгд</vt:lpstr>
      <vt:lpstr>12.ПРИЗНАКИ ЭКОНОМИЧЕСКИХ СИСТЕМ </vt:lpstr>
      <vt:lpstr>13.ПРИЗНАКИ ЭКОНОМИЧЕСКИХ СИСТЕМ </vt:lpstr>
      <vt:lpstr>14.ПРИЗНАКИ ЭКОНОМИЧЕСКИХ СИСТЕМ </vt:lpstr>
      <vt:lpstr>15.ПРИЗНАКИ ЭКОНОМИЧЕСКИХ СИСТЕМ </vt:lpstr>
      <vt:lpstr>16.ПРИЗНАКИ ЭКОНОМИЧЕСКИХ СИСТЕМ </vt:lpstr>
      <vt:lpstr>17.ПРИЗНАКИ ЭКОНОМИЧЕСКИХ СИСТЕМ </vt:lpstr>
      <vt:lpstr>18.ПРИЗНАКИ ЭКОНОМИЧЕСКИХ СИСТЕМ </vt:lpstr>
      <vt:lpstr>19.ПРИЗНАКИ ЭКОНОМИЧЕСКИХ СИСТЕМ </vt:lpstr>
      <vt:lpstr>20.ПРИЗНАКИ ЭКОНОМИЧЕСКИХ СИСТЕМ</vt:lpstr>
      <vt:lpstr>ответы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Типы экономик</dc:title>
  <dc:creator>User</dc:creator>
  <cp:lastModifiedBy>User</cp:lastModifiedBy>
  <cp:revision>14</cp:revision>
  <dcterms:created xsi:type="dcterms:W3CDTF">2026-01-21T06:43:29Z</dcterms:created>
  <dcterms:modified xsi:type="dcterms:W3CDTF">2026-01-23T10:48:16Z</dcterms:modified>
</cp:coreProperties>
</file>