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2" r:id="rId4"/>
    <p:sldId id="267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1AB153-D15B-4DDC-A6D3-76D0EBFAEC78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FCC60734-3EB5-43E5-B8EF-0FE5B73F9393}">
      <dgm:prSet phldrT="[Текст]"/>
      <dgm:spPr/>
      <dgm:t>
        <a:bodyPr/>
        <a:lstStyle/>
        <a:p>
          <a:r>
            <a:rPr lang="ru-RU" dirty="0"/>
            <a:t>Царь</a:t>
          </a:r>
        </a:p>
      </dgm:t>
    </dgm:pt>
    <dgm:pt modelId="{902F4F74-CD9E-42CD-85F3-86A39FCFD19B}" type="parTrans" cxnId="{A90D1829-54BF-47FD-AF9D-91F43E4ACFE4}">
      <dgm:prSet/>
      <dgm:spPr/>
    </dgm:pt>
    <dgm:pt modelId="{E2B2558F-9EF5-4397-A2C1-7C8B819C5A83}" type="sibTrans" cxnId="{A90D1829-54BF-47FD-AF9D-91F43E4ACFE4}">
      <dgm:prSet/>
      <dgm:spPr/>
    </dgm:pt>
    <dgm:pt modelId="{6745E707-F6DA-4401-A00D-E8E1397F0B5D}">
      <dgm:prSet phldrT="[Текст]"/>
      <dgm:spPr/>
      <dgm:t>
        <a:bodyPr/>
        <a:lstStyle/>
        <a:p>
          <a:r>
            <a:rPr lang="ru-RU" dirty="0"/>
            <a:t>«Братья </a:t>
          </a:r>
          <a:r>
            <a:rPr lang="ru-RU" dirty="0" err="1"/>
            <a:t>молодшие</a:t>
          </a:r>
          <a:r>
            <a:rPr lang="ru-RU" dirty="0"/>
            <a:t>»</a:t>
          </a:r>
        </a:p>
      </dgm:t>
    </dgm:pt>
    <dgm:pt modelId="{2BF85F44-BB33-4B28-B9F6-80336A9522F1}" type="parTrans" cxnId="{80EE9EC4-78FF-4F91-9B62-0CB821055AB4}">
      <dgm:prSet/>
      <dgm:spPr/>
    </dgm:pt>
    <dgm:pt modelId="{AE994816-0C92-464C-940B-FC9BD4C6EE76}" type="sibTrans" cxnId="{80EE9EC4-78FF-4F91-9B62-0CB821055AB4}">
      <dgm:prSet/>
      <dgm:spPr/>
    </dgm:pt>
    <dgm:pt modelId="{6C9E144C-3523-4C86-8BAD-BD23606BA7BD}">
      <dgm:prSet phldrT="[Текст]"/>
      <dgm:spPr/>
      <dgm:t>
        <a:bodyPr/>
        <a:lstStyle/>
        <a:p>
          <a:r>
            <a:rPr lang="ru-RU" dirty="0"/>
            <a:t>Бояре </a:t>
          </a:r>
        </a:p>
      </dgm:t>
    </dgm:pt>
    <dgm:pt modelId="{8E9DAB72-B546-447E-B982-C0849AE09828}" type="parTrans" cxnId="{B5FB77D7-0E2E-4B94-BE61-E3B7B17D95A9}">
      <dgm:prSet/>
      <dgm:spPr/>
    </dgm:pt>
    <dgm:pt modelId="{D75E52F9-C08B-4992-9246-879C9023D1EA}" type="sibTrans" cxnId="{B5FB77D7-0E2E-4B94-BE61-E3B7B17D95A9}">
      <dgm:prSet/>
      <dgm:spPr/>
    </dgm:pt>
    <dgm:pt modelId="{2C6F30D4-015F-44CE-BC17-FF87E0D2D6BF}" type="pres">
      <dgm:prSet presAssocID="{FC1AB153-D15B-4DDC-A6D3-76D0EBFAEC78}" presName="compositeShape" presStyleCnt="0">
        <dgm:presLayoutVars>
          <dgm:dir/>
          <dgm:resizeHandles/>
        </dgm:presLayoutVars>
      </dgm:prSet>
      <dgm:spPr/>
    </dgm:pt>
    <dgm:pt modelId="{8D661780-498F-4B73-9CC3-700CF034C37A}" type="pres">
      <dgm:prSet presAssocID="{FC1AB153-D15B-4DDC-A6D3-76D0EBFAEC78}" presName="pyramid" presStyleLbl="node1" presStyleIdx="0" presStyleCnt="1"/>
      <dgm:spPr/>
    </dgm:pt>
    <dgm:pt modelId="{D0D2CEC8-26D8-405B-B4FD-34EA2A644F37}" type="pres">
      <dgm:prSet presAssocID="{FC1AB153-D15B-4DDC-A6D3-76D0EBFAEC78}" presName="theList" presStyleCnt="0"/>
      <dgm:spPr/>
    </dgm:pt>
    <dgm:pt modelId="{FC839F4E-9301-41FD-8EE8-AFB996D512E2}" type="pres">
      <dgm:prSet presAssocID="{FCC60734-3EB5-43E5-B8EF-0FE5B73F9393}" presName="aNode" presStyleLbl="fgAcc1" presStyleIdx="0" presStyleCnt="3">
        <dgm:presLayoutVars>
          <dgm:bulletEnabled val="1"/>
        </dgm:presLayoutVars>
      </dgm:prSet>
      <dgm:spPr/>
    </dgm:pt>
    <dgm:pt modelId="{4CD1F80A-22F2-44E9-9DEF-2848FCC23964}" type="pres">
      <dgm:prSet presAssocID="{FCC60734-3EB5-43E5-B8EF-0FE5B73F9393}" presName="aSpace" presStyleCnt="0"/>
      <dgm:spPr/>
    </dgm:pt>
    <dgm:pt modelId="{357BAA74-64D7-4A57-AEDC-E651E3DB62D6}" type="pres">
      <dgm:prSet presAssocID="{6745E707-F6DA-4401-A00D-E8E1397F0B5D}" presName="aNode" presStyleLbl="fgAcc1" presStyleIdx="1" presStyleCnt="3">
        <dgm:presLayoutVars>
          <dgm:bulletEnabled val="1"/>
        </dgm:presLayoutVars>
      </dgm:prSet>
      <dgm:spPr/>
    </dgm:pt>
    <dgm:pt modelId="{923FD70F-334B-4E55-96A5-523D5E8B880F}" type="pres">
      <dgm:prSet presAssocID="{6745E707-F6DA-4401-A00D-E8E1397F0B5D}" presName="aSpace" presStyleCnt="0"/>
      <dgm:spPr/>
    </dgm:pt>
    <dgm:pt modelId="{4148B932-AD5D-4428-B7A6-15B520387229}" type="pres">
      <dgm:prSet presAssocID="{6C9E144C-3523-4C86-8BAD-BD23606BA7BD}" presName="aNode" presStyleLbl="fgAcc1" presStyleIdx="2" presStyleCnt="3">
        <dgm:presLayoutVars>
          <dgm:bulletEnabled val="1"/>
        </dgm:presLayoutVars>
      </dgm:prSet>
      <dgm:spPr/>
    </dgm:pt>
    <dgm:pt modelId="{C0A2028F-A071-4B82-B46F-96891BD9BBAF}" type="pres">
      <dgm:prSet presAssocID="{6C9E144C-3523-4C86-8BAD-BD23606BA7BD}" presName="aSpace" presStyleCnt="0"/>
      <dgm:spPr/>
    </dgm:pt>
  </dgm:ptLst>
  <dgm:cxnLst>
    <dgm:cxn modelId="{CB667B09-33B2-409F-83CA-E9B9F3675B7F}" type="presOf" srcId="{FC1AB153-D15B-4DDC-A6D3-76D0EBFAEC78}" destId="{2C6F30D4-015F-44CE-BC17-FF87E0D2D6BF}" srcOrd="0" destOrd="0" presId="urn:microsoft.com/office/officeart/2005/8/layout/pyramid2"/>
    <dgm:cxn modelId="{A90D1829-54BF-47FD-AF9D-91F43E4ACFE4}" srcId="{FC1AB153-D15B-4DDC-A6D3-76D0EBFAEC78}" destId="{FCC60734-3EB5-43E5-B8EF-0FE5B73F9393}" srcOrd="0" destOrd="0" parTransId="{902F4F74-CD9E-42CD-85F3-86A39FCFD19B}" sibTransId="{E2B2558F-9EF5-4397-A2C1-7C8B819C5A83}"/>
    <dgm:cxn modelId="{BFB03936-7B88-4164-B8FC-28B97DC7B7DB}" type="presOf" srcId="{FCC60734-3EB5-43E5-B8EF-0FE5B73F9393}" destId="{FC839F4E-9301-41FD-8EE8-AFB996D512E2}" srcOrd="0" destOrd="0" presId="urn:microsoft.com/office/officeart/2005/8/layout/pyramid2"/>
    <dgm:cxn modelId="{4873C13C-27B7-40F0-8ABC-C06C32F47F94}" type="presOf" srcId="{6C9E144C-3523-4C86-8BAD-BD23606BA7BD}" destId="{4148B932-AD5D-4428-B7A6-15B520387229}" srcOrd="0" destOrd="0" presId="urn:microsoft.com/office/officeart/2005/8/layout/pyramid2"/>
    <dgm:cxn modelId="{80EE9EC4-78FF-4F91-9B62-0CB821055AB4}" srcId="{FC1AB153-D15B-4DDC-A6D3-76D0EBFAEC78}" destId="{6745E707-F6DA-4401-A00D-E8E1397F0B5D}" srcOrd="1" destOrd="0" parTransId="{2BF85F44-BB33-4B28-B9F6-80336A9522F1}" sibTransId="{AE994816-0C92-464C-940B-FC9BD4C6EE76}"/>
    <dgm:cxn modelId="{B5FB77D7-0E2E-4B94-BE61-E3B7B17D95A9}" srcId="{FC1AB153-D15B-4DDC-A6D3-76D0EBFAEC78}" destId="{6C9E144C-3523-4C86-8BAD-BD23606BA7BD}" srcOrd="2" destOrd="0" parTransId="{8E9DAB72-B546-447E-B982-C0849AE09828}" sibTransId="{D75E52F9-C08B-4992-9246-879C9023D1EA}"/>
    <dgm:cxn modelId="{6D8757FF-AB86-4D4B-B0D9-BB15AEB59BC0}" type="presOf" srcId="{6745E707-F6DA-4401-A00D-E8E1397F0B5D}" destId="{357BAA74-64D7-4A57-AEDC-E651E3DB62D6}" srcOrd="0" destOrd="0" presId="urn:microsoft.com/office/officeart/2005/8/layout/pyramid2"/>
    <dgm:cxn modelId="{4F69095A-6E41-4161-ACD6-9562FC56E1B4}" type="presParOf" srcId="{2C6F30D4-015F-44CE-BC17-FF87E0D2D6BF}" destId="{8D661780-498F-4B73-9CC3-700CF034C37A}" srcOrd="0" destOrd="0" presId="urn:microsoft.com/office/officeart/2005/8/layout/pyramid2"/>
    <dgm:cxn modelId="{4C4E5037-4BF0-4D1C-A237-0E5F2CF78C6B}" type="presParOf" srcId="{2C6F30D4-015F-44CE-BC17-FF87E0D2D6BF}" destId="{D0D2CEC8-26D8-405B-B4FD-34EA2A644F37}" srcOrd="1" destOrd="0" presId="urn:microsoft.com/office/officeart/2005/8/layout/pyramid2"/>
    <dgm:cxn modelId="{BE4C4C4D-DD25-420B-9F4A-CA56C376222B}" type="presParOf" srcId="{D0D2CEC8-26D8-405B-B4FD-34EA2A644F37}" destId="{FC839F4E-9301-41FD-8EE8-AFB996D512E2}" srcOrd="0" destOrd="0" presId="urn:microsoft.com/office/officeart/2005/8/layout/pyramid2"/>
    <dgm:cxn modelId="{57E88DF6-BA2B-47F2-BC46-CE89C843BB76}" type="presParOf" srcId="{D0D2CEC8-26D8-405B-B4FD-34EA2A644F37}" destId="{4CD1F80A-22F2-44E9-9DEF-2848FCC23964}" srcOrd="1" destOrd="0" presId="urn:microsoft.com/office/officeart/2005/8/layout/pyramid2"/>
    <dgm:cxn modelId="{55F8DE3F-DC5D-4517-954D-061EA36F36EB}" type="presParOf" srcId="{D0D2CEC8-26D8-405B-B4FD-34EA2A644F37}" destId="{357BAA74-64D7-4A57-AEDC-E651E3DB62D6}" srcOrd="2" destOrd="0" presId="urn:microsoft.com/office/officeart/2005/8/layout/pyramid2"/>
    <dgm:cxn modelId="{9962E0D4-B709-4159-8AE1-F50E5C92E112}" type="presParOf" srcId="{D0D2CEC8-26D8-405B-B4FD-34EA2A644F37}" destId="{923FD70F-334B-4E55-96A5-523D5E8B880F}" srcOrd="3" destOrd="0" presId="urn:microsoft.com/office/officeart/2005/8/layout/pyramid2"/>
    <dgm:cxn modelId="{DA09285E-44EF-497D-B8E4-6593DF434D57}" type="presParOf" srcId="{D0D2CEC8-26D8-405B-B4FD-34EA2A644F37}" destId="{4148B932-AD5D-4428-B7A6-15B520387229}" srcOrd="4" destOrd="0" presId="urn:microsoft.com/office/officeart/2005/8/layout/pyramid2"/>
    <dgm:cxn modelId="{0C354CDD-9ACB-4089-8E78-028D091A4072}" type="presParOf" srcId="{D0D2CEC8-26D8-405B-B4FD-34EA2A644F37}" destId="{C0A2028F-A071-4B82-B46F-96891BD9BBA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661780-498F-4B73-9CC3-700CF034C37A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839F4E-9301-41FD-8EE8-AFB996D512E2}">
      <dsp:nvSpPr>
        <dsp:cNvPr id="0" name=""/>
        <dsp:cNvSpPr/>
      </dsp:nvSpPr>
      <dsp:spPr>
        <a:xfrm>
          <a:off x="3775352" y="455027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Царь</a:t>
          </a:r>
        </a:p>
      </dsp:txBody>
      <dsp:txXfrm>
        <a:off x="3827652" y="507327"/>
        <a:ext cx="2837275" cy="966780"/>
      </dsp:txXfrm>
    </dsp:sp>
    <dsp:sp modelId="{357BAA74-64D7-4A57-AEDC-E651E3DB62D6}">
      <dsp:nvSpPr>
        <dsp:cNvPr id="0" name=""/>
        <dsp:cNvSpPr/>
      </dsp:nvSpPr>
      <dsp:spPr>
        <a:xfrm>
          <a:off x="3775352" y="1660330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«Братья </a:t>
          </a:r>
          <a:r>
            <a:rPr lang="ru-RU" sz="2700" kern="1200" dirty="0" err="1"/>
            <a:t>молодшие</a:t>
          </a:r>
          <a:r>
            <a:rPr lang="ru-RU" sz="2700" kern="1200" dirty="0"/>
            <a:t>»</a:t>
          </a:r>
        </a:p>
      </dsp:txBody>
      <dsp:txXfrm>
        <a:off x="3827652" y="1712630"/>
        <a:ext cx="2837275" cy="966780"/>
      </dsp:txXfrm>
    </dsp:sp>
    <dsp:sp modelId="{4148B932-AD5D-4428-B7A6-15B520387229}">
      <dsp:nvSpPr>
        <dsp:cNvPr id="0" name=""/>
        <dsp:cNvSpPr/>
      </dsp:nvSpPr>
      <dsp:spPr>
        <a:xfrm>
          <a:off x="3775352" y="2865632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Бояре </a:t>
          </a:r>
        </a:p>
      </dsp:txBody>
      <dsp:txXfrm>
        <a:off x="3827652" y="2917932"/>
        <a:ext cx="2837275" cy="966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3B0637-C531-4A26-A5B0-8889ABA7DD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C05BFF6-8662-9811-A0B2-21EBC8962F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776498-6A74-B746-985F-8E96DB022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4A5E-3792-4734-9C18-D8245514C1E8}" type="datetimeFigureOut">
              <a:rPr lang="ru-RU" smtClean="0"/>
              <a:t>15.09.2025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F97814-32CE-F7AD-F0CD-E769E06FD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599056-94C2-CC58-EFE6-EE7175AF3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91274-9A5F-4453-947B-E3A97FC37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516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174A7D-FCBE-5CFC-3DCD-DBDFCC6C4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927EBE9-F709-96A3-7C96-68D944D2CF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035F59-702E-53B4-9EC8-2C4997BE7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4A5E-3792-4734-9C18-D8245514C1E8}" type="datetimeFigureOut">
              <a:rPr lang="ru-RU" smtClean="0"/>
              <a:t>15.09.2025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621219-5E57-038F-C21F-349D4C293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585D24-9A46-F355-CC73-2EE8BA36A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91274-9A5F-4453-947B-E3A97FC37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367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B2C94EA-B65B-DC35-6115-B5684B4ED5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17ACC7F-9033-DCC7-57F0-DC81EE482F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19DC40-7E35-BEE7-07A8-4F1524B0F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4A5E-3792-4734-9C18-D8245514C1E8}" type="datetimeFigureOut">
              <a:rPr lang="ru-RU" smtClean="0"/>
              <a:t>15.09.2025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E5504E-4443-7647-E9F7-BC98FB5FD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868A04-0C8D-1005-003B-0622DEB3F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91274-9A5F-4453-947B-E3A97FC37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99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C6B903-160D-4075-376D-7B5AA22B0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CD7EAF-4F7F-DFD1-CCBB-176E3BBC75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ADCC7D-D785-BEEC-B735-6BF981B90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4A5E-3792-4734-9C18-D8245514C1E8}" type="datetimeFigureOut">
              <a:rPr lang="ru-RU" smtClean="0"/>
              <a:t>15.09.2025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EA46EB-9262-269A-B552-2D131EF75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53B2D2-2A0A-4B8A-0FC5-AC4641ACD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91274-9A5F-4453-947B-E3A97FC37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319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70A479-CE0B-EE5F-7C6C-AA77EC78E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F986D8-2661-8309-7015-BAB230F19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9DF42A-E665-DD38-C07C-F8450FDB8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4A5E-3792-4734-9C18-D8245514C1E8}" type="datetimeFigureOut">
              <a:rPr lang="ru-RU" smtClean="0"/>
              <a:t>15.09.2025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8B6F9C-93BA-87E8-AAA3-D3EF190DF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E57B64-3A95-C1B8-13A6-37F11D084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91274-9A5F-4453-947B-E3A97FC37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058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7AE0F9-C155-AC1D-8817-B46682995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19939C-67E6-102B-87CE-41B65771D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4F49FCA-0D07-5C55-B759-D925150ACB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42BD05C-6FE3-AB9C-40C3-5B2DF2967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4A5E-3792-4734-9C18-D8245514C1E8}" type="datetimeFigureOut">
              <a:rPr lang="ru-RU" smtClean="0"/>
              <a:t>15.09.2025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603FE2-9262-B8F3-B3C0-793E46C4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E71E398-3B50-EF7A-4EC9-65F41ACE2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91274-9A5F-4453-947B-E3A97FC37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383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7637D9-14D2-7160-B44E-80EBD3DC8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6EEF219-0971-9836-9234-D23D2F6573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CFA674E-60F8-11FC-1C1D-5B2D4E90CE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9FB5267-1C9C-BAF3-B13B-5D17D90726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545FBB5-AB34-1AE0-8E5B-A69CE15224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2902B06-F65A-7414-6AA6-3927143C4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4A5E-3792-4734-9C18-D8245514C1E8}" type="datetimeFigureOut">
              <a:rPr lang="ru-RU" smtClean="0"/>
              <a:t>15.09.2025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C41A9F2-6F3D-01D6-23BC-2465959A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0746854-C266-7230-F331-DFF17429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91274-9A5F-4453-947B-E3A97FC37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CC1659-F289-6A72-8AD1-2842BD2A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437BE91-29C6-ECB0-540F-9ED31B079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4A5E-3792-4734-9C18-D8245514C1E8}" type="datetimeFigureOut">
              <a:rPr lang="ru-RU" smtClean="0"/>
              <a:t>15.09.2025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2C7E9D-7F23-05FB-BD3B-319DABC1C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AD4C242-6A46-EB1B-B8B2-8E5F474C8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91274-9A5F-4453-947B-E3A97FC37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03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427C5C4-2674-1BBD-B4AD-200634592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4A5E-3792-4734-9C18-D8245514C1E8}" type="datetimeFigureOut">
              <a:rPr lang="ru-RU" smtClean="0"/>
              <a:t>15.09.2025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2186071-22BA-1DA8-B057-BD0470B7F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091DCFA-BB8B-E64D-899A-21E28607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91274-9A5F-4453-947B-E3A97FC37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146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1627C4-EBEB-6B31-0930-EE9786317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2F7518-317C-5A00-D9F8-D78784D91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BB4D4C7-E277-C79C-8428-CDD1F1A805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CE876E-7582-26F4-7041-9B0E5D549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4A5E-3792-4734-9C18-D8245514C1E8}" type="datetimeFigureOut">
              <a:rPr lang="ru-RU" smtClean="0"/>
              <a:t>15.09.2025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B16112-361E-8758-6D34-72C3BD3CB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1BE26E4-849E-0A26-541E-ABDF72768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91274-9A5F-4453-947B-E3A97FC37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425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6379F2-A726-15B8-54B8-AF97216D7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0D0B583-E0AF-1B30-509B-32D42086C1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4F5BFF-0801-5F20-4BA1-9948C5C6E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F7CD972-F3FB-173A-45F6-C77357E17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4A5E-3792-4734-9C18-D8245514C1E8}" type="datetimeFigureOut">
              <a:rPr lang="ru-RU" smtClean="0"/>
              <a:t>15.09.2025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2E07CA8-D059-2FD6-B7C7-B6C267B11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7742565-5707-9640-3FEB-6087B0B46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91274-9A5F-4453-947B-E3A97FC37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350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ED7792-39C0-CDFA-D620-3BD7B118B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E82A3DC-BEC4-6F9E-AFF8-1A78B13525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D39AED-3815-960C-35D5-25AC1E52C0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6B4A5E-3792-4734-9C18-D8245514C1E8}" type="datetimeFigureOut">
              <a:rPr lang="ru-RU" smtClean="0"/>
              <a:t>15.09.2025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F7F714-7612-52C1-D8B9-3E7165CF3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83C3E5-A962-F6DF-DEBE-DC8477B7CF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D91274-9A5F-4453-947B-E3A97FC37A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718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Русское общество в XVI 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§5–6 прочитать. Сообщение: жизнь и быт казаков в </a:t>
            </a:r>
            <a:r>
              <a:rPr lang="en-US" dirty="0"/>
              <a:t>XVI-XVII </a:t>
            </a:r>
            <a:r>
              <a:rPr lang="ru-RU" dirty="0"/>
              <a:t>в.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27441"/>
            <a:ext cx="1957387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9796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 .Русское общество и процесс централизации государства.</a:t>
            </a:r>
          </a:p>
          <a:p>
            <a:r>
              <a:rPr lang="ru-RU" dirty="0"/>
              <a:t>2. </a:t>
            </a:r>
            <a:r>
              <a:rPr lang="ru-RU" dirty="0" err="1"/>
              <a:t>Cословная</a:t>
            </a:r>
            <a:r>
              <a:rPr lang="ru-RU" dirty="0"/>
              <a:t> лестница в России XVI в. </a:t>
            </a:r>
          </a:p>
          <a:p>
            <a:r>
              <a:rPr lang="ru-RU" dirty="0"/>
              <a:t>3. Особенности социальной системы России. </a:t>
            </a:r>
          </a:p>
          <a:p>
            <a:r>
              <a:rPr lang="ru-RU" dirty="0"/>
              <a:t>4. Духовенство. </a:t>
            </a:r>
          </a:p>
          <a:p>
            <a:r>
              <a:rPr lang="ru-RU" dirty="0"/>
              <a:t>5. Служилые люди.</a:t>
            </a:r>
          </a:p>
          <a:p>
            <a:r>
              <a:rPr lang="ru-RU" dirty="0"/>
              <a:t> 6. Тяглые люди.</a:t>
            </a:r>
          </a:p>
          <a:p>
            <a:r>
              <a:rPr lang="ru-RU" dirty="0"/>
              <a:t>7. Особые категории населения.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6402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512" y="332656"/>
            <a:ext cx="8507288" cy="1084982"/>
          </a:xfrm>
        </p:spPr>
        <p:txBody>
          <a:bodyPr>
            <a:normAutofit fontScale="90000"/>
          </a:bodyPr>
          <a:lstStyle/>
          <a:p>
            <a:r>
              <a:rPr lang="ru-RU" dirty="0"/>
              <a:t>2. </a:t>
            </a:r>
            <a:r>
              <a:rPr lang="ru-RU" dirty="0" err="1"/>
              <a:t>Cословная</a:t>
            </a:r>
            <a:r>
              <a:rPr lang="ru-RU" dirty="0"/>
              <a:t> лестница в России XVI в.</a:t>
            </a:r>
            <a:br>
              <a:rPr lang="ru-RU" dirty="0"/>
            </a:br>
            <a:r>
              <a:rPr lang="ru-RU" dirty="0"/>
              <a:t>стр. 25 составить схему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294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6. Тяглые люди.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Купцы-</a:t>
            </a:r>
            <a:r>
              <a:rPr lang="ru-RU" dirty="0"/>
              <a:t>вели внутреннюю и внешнюю торговлю</a:t>
            </a:r>
          </a:p>
          <a:p>
            <a:r>
              <a:rPr lang="ru-RU" dirty="0"/>
              <a:t>Основную массу горожан составляли </a:t>
            </a:r>
            <a:r>
              <a:rPr lang="ru-RU" dirty="0">
                <a:solidFill>
                  <a:srgbClr val="FF0000"/>
                </a:solidFill>
              </a:rPr>
              <a:t>чёрные посадские люди. </a:t>
            </a:r>
            <a:r>
              <a:rPr lang="ru-RU" dirty="0"/>
              <a:t>Слово «чёрные» означало, что они несут тягло, т. е. платят налоги и выполняют повинности в пользу государя.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830" y="1251037"/>
            <a:ext cx="3147586" cy="49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50305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</Words>
  <Application>Microsoft Office PowerPoint</Application>
  <PresentationFormat>Широкоэкранный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Русское общество в XVI в</vt:lpstr>
      <vt:lpstr>План</vt:lpstr>
      <vt:lpstr>2. Cословная лестница в России XVI в. стр. 25 составить схему </vt:lpstr>
      <vt:lpstr>6. Тяглые люди.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2025-09-15T16:02:37Z</dcterms:created>
  <dcterms:modified xsi:type="dcterms:W3CDTF">2025-09-15T16:03:26Z</dcterms:modified>
</cp:coreProperties>
</file>