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81" r:id="rId3"/>
    <p:sldId id="258" r:id="rId4"/>
    <p:sldId id="27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BCDC8-832F-773F-6915-BE0EE4C99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6B71FB-6DBD-0CBD-1467-06440C9D88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AECEA2-5A57-D13A-0D26-0740C8C9D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F1D7E-EBD3-80C0-DD70-39026559A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6726FA-4416-0766-EA0F-1E154EC96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0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29A21F-AE59-E682-29C0-8F3C89A09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C3F7C4-539B-F283-A55B-C774A009C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4EF9A9-9A10-A01E-2716-FBFAB7356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A23A22-A3EE-241A-A426-8EACC226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3EA3C2-7D93-DC70-CC9F-261AE4247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6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98865E7-FAA9-6EF0-CA77-E35B41FAF7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3B7E14-D74C-63EB-DA98-53E60F652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E2E25C-A75B-6170-9391-EC848A95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C94E9D-2153-4C11-91BA-7FA5BF93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CE1E3D-9D16-CE1D-0B2E-54D3E10B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03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5E735-1A88-B1E4-70AA-CED62A7B9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83BE52-2D0D-195E-532B-FEAE51C9C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3493F8-48F5-8389-61DF-3452D91B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75029E-3C04-6CA9-6CF9-631D1E68E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DF1F05-8E01-4D6F-D139-44948DD8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4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C25AD-890A-92D1-E02B-AD7A75644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5D73C4-E124-CDE7-02BD-B7433C31E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29EE11-E5A5-E69F-7324-46094B4A9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9987B7-159C-F961-D3AD-CECB43BF2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FBD131-3B8B-BB15-17C3-535FFABF2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2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73140-5746-54E9-12BC-AA244A80C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586C13-846B-33A7-CFE4-E1B5607C9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CA4971-FD66-9E21-5365-A3DDD608A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78935D-0536-849C-A494-A9168AEC7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5117F1-6717-85A8-C008-B8D783934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C2FE48-B3E0-F245-B9FF-5C347961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3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35B5C-4AE2-969E-64DB-653048779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B29492-E62D-D374-6ED1-2BC0AC575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323E2E-3E7B-43E3-8435-BC239C0BF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B81A5A3-BE24-F56E-3CC1-A6E328577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714254-9278-0819-0E9F-2730E7E89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57802D-2F1A-992A-9C9F-662355816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0C0021D-D0E6-7C91-187B-80908ED67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7B7239F-8140-D4B3-E042-8694270C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19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48B0E-7E5D-6A96-2722-67FDFFD2F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E4F468-9358-5F79-A938-B9F7D92DB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DFCC9A9-7878-DF58-63AB-586050D98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214C3C-86BE-782B-E715-47B2AC7DD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8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365F62E-BBE2-2E72-6CB2-63EEB0952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0C3230-B810-544B-6DA0-9F01F602E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FEDFF5-BF66-7E19-E34E-B839DECD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8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050AB3-DF82-D170-E751-A8DD6C3A2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73C98D-D24E-93D5-E408-3ADAE68C2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A161C1-14A3-16F8-E007-F54B79A08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69CC37-206D-F650-ACD0-24CC71176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016C4-230A-4CBE-7318-6EBF9A95C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E359DF-B1D3-4BA2-B6F3-A84CADAF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93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85A3C-0B3A-A892-33F7-90652663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6F6D8A9-2B7D-56F0-3671-2B7CC83877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3563DB-F3AD-111C-B934-65BE1BD1E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6E4A02-6956-504D-CDEE-1DE82B4D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1025A1-ACD8-34BD-2303-A07034A5E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B535B9-31DD-5F96-4EDB-EBAC11D6C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06E55-942E-BFF4-DBCB-28BED7894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E3D194-E6FC-5608-2958-D490DCE9B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DC6C08-606C-A929-7287-3C791DF757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69B365-5A7C-4A49-B1C8-E4A1171EE74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907176-F77C-2924-D526-C6EC256DC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66B12D-A512-EBFD-B571-B8244E7BE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39D893-EC09-49CC-9B74-A4EADFF2D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3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19393-D0A7-A165-E3D6-12904F289C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Международные отношения </a:t>
            </a:r>
            <a:br>
              <a:rPr lang="ru-RU" dirty="0"/>
            </a:br>
            <a:r>
              <a:rPr lang="ru-RU" dirty="0"/>
              <a:t>в XVI—XVII вв.</a:t>
            </a:r>
            <a:br>
              <a:rPr lang="ru-RU" dirty="0"/>
            </a:br>
            <a:r>
              <a:rPr lang="ru-RU" dirty="0"/>
              <a:t>урок 1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E4B64C-8CDD-840D-945F-8C7BE06E0D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П.14–15 прочитать. Сообщение по желанию Людовик </a:t>
            </a:r>
            <a:r>
              <a:rPr lang="en-US" dirty="0"/>
              <a:t>XIV/</a:t>
            </a:r>
          </a:p>
          <a:p>
            <a:r>
              <a:rPr lang="ru-RU" dirty="0"/>
              <a:t>Стр.44 задание 8 выполнить письменно в </a:t>
            </a:r>
            <a:r>
              <a:rPr lang="ru-RU" dirty="0" err="1"/>
              <a:t>тетради:Используя</a:t>
            </a:r>
            <a:r>
              <a:rPr lang="ru-RU" dirty="0"/>
              <a:t> карту 5 (см. Приложение), ответьте, какие европейские государства должны были более других опасаться желания Франции расширить свои границы. Какие страны, исходя из своего географического положения, должны были стать союзниками в борьбе с турецкой угрозой?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2BB7B2-72B7-5F6E-AEDC-D43C5B39A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04" y="115812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8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1FCD213-F688-5739-E5A5-0438A3F7C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BEBA549C-A500-C8BA-18E4-F57355181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Государственный интерес.</a:t>
            </a:r>
          </a:p>
          <a:p>
            <a:r>
              <a:rPr lang="ru-RU" dirty="0"/>
              <a:t>2 .«Военная революция».</a:t>
            </a:r>
          </a:p>
          <a:p>
            <a:r>
              <a:rPr lang="ru-RU" dirty="0"/>
              <a:t>3. Франция против Габсбургов.</a:t>
            </a:r>
          </a:p>
          <a:p>
            <a:r>
              <a:rPr lang="ru-RU" dirty="0"/>
              <a:t>4. Тридцатилетняя война.</a:t>
            </a:r>
          </a:p>
        </p:txBody>
      </p:sp>
    </p:spTree>
    <p:extLst>
      <p:ext uri="{BB962C8B-B14F-4D97-AF65-F5344CB8AC3E}">
        <p14:creationId xmlns:p14="http://schemas.microsoft.com/office/powerpoint/2010/main" val="473201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>
            <a:extLst>
              <a:ext uri="{FF2B5EF4-FFF2-40B4-BE49-F238E27FC236}">
                <a16:creationId xmlns:a16="http://schemas.microsoft.com/office/drawing/2014/main" id="{6BD4BA17-6B6D-9A93-0CEC-51A3F67B9B6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Тридцатилетняя война 1618-1648.</a:t>
            </a:r>
            <a:br>
              <a:rPr lang="ru-RU" dirty="0">
                <a:solidFill>
                  <a:srgbClr val="FF3300"/>
                </a:solidFill>
              </a:rPr>
            </a:br>
            <a:r>
              <a:rPr lang="ru-RU" altLang="ru-RU" dirty="0">
                <a:solidFill>
                  <a:srgbClr val="FF3300"/>
                </a:solidFill>
              </a:rPr>
              <a:t>Причины войны </a:t>
            </a:r>
            <a:endParaRPr lang="ru-RU" alt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DA5EA45-8014-FF90-B7F0-20598BF0D953}"/>
              </a:ext>
            </a:extLst>
          </p:cNvPr>
          <p:cNvSpPr>
            <a:spLocks noGrp="1" noRot="1" noChangeArrowheads="1"/>
          </p:cNvSpPr>
          <p:nvPr>
            <p:ph sz="half" idx="1"/>
          </p:nvPr>
        </p:nvSpPr>
        <p:spPr>
          <a:xfrm>
            <a:off x="838200" y="1825625"/>
            <a:ext cx="5257800" cy="4506349"/>
          </a:xfrm>
        </p:spPr>
        <p:txBody>
          <a:bodyPr>
            <a:normAutofit/>
          </a:bodyPr>
          <a:lstStyle/>
          <a:p>
            <a:pPr marL="533400" indent="-533400">
              <a:buFont typeface="Arial" panose="020B0604020202020204" pitchFamily="34" charset="0"/>
              <a:buAutoNum type="arabicPeriod"/>
            </a:pPr>
            <a:r>
              <a:rPr lang="ru-RU" altLang="ru-RU" dirty="0"/>
              <a:t>Обострение противоречий в Германии между императором и другими немецкими князьями</a:t>
            </a:r>
          </a:p>
          <a:p>
            <a:pPr marL="533400" indent="-533400">
              <a:buFont typeface="Arial" panose="020B0604020202020204" pitchFamily="34" charset="0"/>
              <a:buAutoNum type="arabicPeriod"/>
            </a:pPr>
            <a:r>
              <a:rPr lang="ru-RU" altLang="ru-RU" dirty="0"/>
              <a:t>Обострение противоречий между Габсбургами и другими государствами за господство в Европе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E5391380-3EBD-C761-0684-CE5D1F32BCFD}"/>
              </a:ext>
            </a:extLst>
          </p:cNvPr>
          <p:cNvSpPr>
            <a:spLocks noGrp="1" noRot="1" noChangeArrowheads="1"/>
          </p:cNvSpPr>
          <p:nvPr>
            <p:ph sz="half" idx="2"/>
          </p:nvPr>
        </p:nvSpPr>
        <p:spPr>
          <a:xfrm>
            <a:off x="6172200" y="1825625"/>
            <a:ext cx="5479026" cy="4667250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/>
              <a:t>3. Борьба между католиками и протестантами в Европе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/>
              <a:t> 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/>
              <a:t>         </a:t>
            </a:r>
            <a:r>
              <a:rPr lang="ru-RU" altLang="ru-RU" dirty="0">
                <a:solidFill>
                  <a:srgbClr val="FF3300"/>
                </a:solidFill>
              </a:rPr>
              <a:t>ЭТО БЫЛА ОБЩЕЕВРОПЕЙСКАЯ ВОЙНА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 build="p"/>
      <p:bldP spid="174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C381F479-4936-3C6D-8DCA-2E52D26FA77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>
                <a:solidFill>
                  <a:srgbClr val="FF3300"/>
                </a:solidFill>
              </a:rPr>
              <a:t>5.Вестфальский мир</a:t>
            </a:r>
            <a:br>
              <a:rPr lang="ru-RU" altLang="ru-RU" sz="3200">
                <a:solidFill>
                  <a:srgbClr val="FF3300"/>
                </a:solidFill>
              </a:rPr>
            </a:br>
            <a:r>
              <a:rPr lang="ru-RU" altLang="ru-RU" sz="3200">
                <a:solidFill>
                  <a:srgbClr val="FF3300"/>
                </a:solidFill>
              </a:rPr>
              <a:t>(24октября 1648г.)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BA495A8F-2F79-9B05-23BC-F5DB85076766}"/>
              </a:ext>
            </a:extLst>
          </p:cNvPr>
          <p:cNvSpPr>
            <a:spLocks noGrp="1" noRot="1" noChangeArrowheads="1"/>
          </p:cNvSpPr>
          <p:nvPr>
            <p:ph sz="half" idx="1"/>
          </p:nvPr>
        </p:nvSpPr>
        <p:spPr>
          <a:xfrm>
            <a:off x="589935" y="1769806"/>
            <a:ext cx="6619569" cy="4876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altLang="ru-RU" sz="2400" dirty="0"/>
              <a:t>Голландия и Швейцарский союз получили международное признание как самостоятельные государства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altLang="ru-RU" sz="2400" dirty="0"/>
              <a:t>Прекращены религиозные споры в Германии, равные права протестантов с католиками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altLang="ru-RU" sz="2400" dirty="0"/>
              <a:t>Закрепил раздробленность Германии.                     За немецкими князьями признавалось право: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   *подписывать союзы между собой;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   *подписывать союзы с другими государствами;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   *вести самостоятельную внешнюю политику, но с предостережением- не должна быть направлена против империи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  </a:t>
            </a:r>
          </a:p>
        </p:txBody>
      </p:sp>
      <p:sp>
        <p:nvSpPr>
          <p:cNvPr id="49159" name="Rectangle 7">
            <a:extLst>
              <a:ext uri="{FF2B5EF4-FFF2-40B4-BE49-F238E27FC236}">
                <a16:creationId xmlns:a16="http://schemas.microsoft.com/office/drawing/2014/main" id="{4838F080-2A75-BE1D-1EC3-183C2BC5E9C2}"/>
              </a:ext>
            </a:extLst>
          </p:cNvPr>
          <p:cNvSpPr>
            <a:spLocks noGrp="1" noRot="1" noChangeArrowheads="1"/>
          </p:cNvSpPr>
          <p:nvPr>
            <p:ph sz="half" idx="2"/>
          </p:nvPr>
        </p:nvSpPr>
        <p:spPr>
          <a:xfrm>
            <a:off x="7565923" y="1553497"/>
            <a:ext cx="4547419" cy="4623466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>
                <a:solidFill>
                  <a:schemeClr val="hlink"/>
                </a:solidFill>
              </a:rPr>
              <a:t>   </a:t>
            </a:r>
            <a:r>
              <a:rPr lang="ru-RU" altLang="ru-RU" sz="2000" dirty="0">
                <a:solidFill>
                  <a:schemeClr val="hlink"/>
                </a:solidFill>
              </a:rPr>
              <a:t>Подписание мира в Мюнстере</a:t>
            </a:r>
          </a:p>
        </p:txBody>
      </p:sp>
      <p:pic>
        <p:nvPicPr>
          <p:cNvPr id="27653" name="Picture 5">
            <a:extLst>
              <a:ext uri="{FF2B5EF4-FFF2-40B4-BE49-F238E27FC236}">
                <a16:creationId xmlns:a16="http://schemas.microsoft.com/office/drawing/2014/main" id="{1AC48316-5FCB-5FC9-C611-69970852F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923" y="2625212"/>
            <a:ext cx="4191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  <p:bldP spid="4915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220</Words>
  <Application>Microsoft Office PowerPoint</Application>
  <PresentationFormat>Широкоэкранный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Wingdings</vt:lpstr>
      <vt:lpstr>Тема Office</vt:lpstr>
      <vt:lpstr>Международные отношения  в XVI—XVII вв. урок 1</vt:lpstr>
      <vt:lpstr>План </vt:lpstr>
      <vt:lpstr>4. Тридцатилетняя война 1618-1648. Причины войны </vt:lpstr>
      <vt:lpstr>5.Вестфальский мир (24октября 1648г.)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2025-09-06T17:32:40Z</dcterms:created>
  <dcterms:modified xsi:type="dcterms:W3CDTF">2025-09-06T17:33:41Z</dcterms:modified>
</cp:coreProperties>
</file>