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59" r:id="rId10"/>
    <p:sldId id="268" r:id="rId11"/>
    <p:sldId id="269" r:id="rId12"/>
    <p:sldId id="270" r:id="rId13"/>
    <p:sldId id="271" r:id="rId14"/>
    <p:sldId id="260" r:id="rId15"/>
    <p:sldId id="272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F11685-C9D9-7820-8CDF-A4C55BAC92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7104DD8-31C4-74C8-CCC6-7230BB7675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280690E-4E1D-D4F2-A715-8C18CE96F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436E6-72F1-402D-B1F4-FEE3B474811F}" type="datetimeFigureOut">
              <a:rPr lang="ru-RU" smtClean="0"/>
              <a:t>29.08.2025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A8F29F1-C93D-04C6-E857-C357DA4C3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EC78129-B2E3-82FA-1CFB-2C6633D90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D0FC5-985D-49D1-A902-26A54CC0A2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1712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E888A0-4BF5-F84A-77C7-5BB4033E7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35B0747-613D-3E19-C9FD-35EC3C0325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BB5B3D8-C8CE-A9C9-6794-852E743E61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436E6-72F1-402D-B1F4-FEE3B474811F}" type="datetimeFigureOut">
              <a:rPr lang="ru-RU" smtClean="0"/>
              <a:t>29.08.2025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F9CDCEC-3347-1D80-D9A4-D3E65E7DDD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CDEECCB-4A43-3E99-F848-0AD04C55BC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D0FC5-985D-49D1-A902-26A54CC0A2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938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B9BF5F9-87BE-2537-FD1D-C5D9883705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7C4EE29-B6C3-0F14-C8AC-1B17A08BFC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B639C2D-DF86-1342-5E86-ADC042BBA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436E6-72F1-402D-B1F4-FEE3B474811F}" type="datetimeFigureOut">
              <a:rPr lang="ru-RU" smtClean="0"/>
              <a:t>29.08.2025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8C94AFD-5456-D37D-CCA4-2753B8FF0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3823C92-5EB7-39A4-3271-F521A1DD7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D0FC5-985D-49D1-A902-26A54CC0A2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4179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8/29/2025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8483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8F961D-888B-13A9-AB1C-E337275A7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672F2BA-5B32-2E76-7640-5410EE0D18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DAD0D4D-9C0A-366E-7BE3-08F850595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436E6-72F1-402D-B1F4-FEE3B474811F}" type="datetimeFigureOut">
              <a:rPr lang="ru-RU" smtClean="0"/>
              <a:t>29.08.2025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921A562-BB9F-6439-4DEF-99FF6D0B2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6746F09-2C18-743C-97A3-AD39D54A4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D0FC5-985D-49D1-A902-26A54CC0A2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941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1F9D68-C35B-BF26-46C1-65553B24F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F1D2D9F-E0ED-C477-301C-BBE3D16163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11450F5-30C6-2862-40F8-633F1C2B0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436E6-72F1-402D-B1F4-FEE3B474811F}" type="datetimeFigureOut">
              <a:rPr lang="ru-RU" smtClean="0"/>
              <a:t>29.08.2025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A6505DA-E245-8B6F-85F1-0467179CC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746DBFF-8EBC-2C8C-579D-FB39BD14D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D0FC5-985D-49D1-A902-26A54CC0A2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5697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F21F97-74FC-A77F-40DF-6C9E95C98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18DEF2C-422F-2DDE-93F7-E76CC4D94A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5ED43CF-7B85-FB0B-9C84-EBAD34E5DD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0F2E01D-96CF-3FC3-E415-5322A9BEDA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436E6-72F1-402D-B1F4-FEE3B474811F}" type="datetimeFigureOut">
              <a:rPr lang="ru-RU" smtClean="0"/>
              <a:t>29.08.2025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1293EE8-27A3-E7E3-90AA-D926DC040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77815CD-CE34-AEF5-B569-3FFC80C03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D0FC5-985D-49D1-A902-26A54CC0A2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0302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CBE69F-E36A-A9F2-AFC4-7F711CE81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E55597E-17F8-E7AF-DCE7-A3DF60839D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0FB8C7D-A435-A9B2-5643-BC158FAAB5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7B040F2-4CC6-892C-FE21-E679458BAB0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CB6F8A5-29AB-8814-6ED8-F45FB5872B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0AEDD77-F8CB-02D8-E93C-8EB9C39F21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436E6-72F1-402D-B1F4-FEE3B474811F}" type="datetimeFigureOut">
              <a:rPr lang="ru-RU" smtClean="0"/>
              <a:t>29.08.2025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6696A96-8E91-BD6B-52BD-830747FC1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B3B8FB3-B15B-56B4-71E6-BFD6C2C49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D0FC5-985D-49D1-A902-26A54CC0A2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039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05375E-1076-1B5E-FADE-6CF915E43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83C6775-E4D9-7673-F249-90641BE55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436E6-72F1-402D-B1F4-FEE3B474811F}" type="datetimeFigureOut">
              <a:rPr lang="ru-RU" smtClean="0"/>
              <a:t>29.08.2025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243C008-683B-CBEC-F4E3-6E4147DD4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B5BA3C8-3E3F-67A5-B7D0-C338E4C8C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D0FC5-985D-49D1-A902-26A54CC0A2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406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BB7B5C9-8EF5-421D-EC6A-703D6DBCF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436E6-72F1-402D-B1F4-FEE3B474811F}" type="datetimeFigureOut">
              <a:rPr lang="ru-RU" smtClean="0"/>
              <a:t>29.08.2025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BF25D3A-130D-33BF-0BE8-3EE870553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B5D6C51-CC74-6FDF-D393-A4315376A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D0FC5-985D-49D1-A902-26A54CC0A2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980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332BC5-3711-5177-5F80-9D88C6087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29CB6E5-ADBB-9C68-4C9D-94DEABAB75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E21E8DD-280D-F038-9DAF-A5595524C6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3DE19A2-1719-086B-D163-87031B686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436E6-72F1-402D-B1F4-FEE3B474811F}" type="datetimeFigureOut">
              <a:rPr lang="ru-RU" smtClean="0"/>
              <a:t>29.08.2025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3AFBC66-C3FD-A2BF-9062-F08ECF17E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88B3617-37C0-A578-84C3-D1ACD138C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D0FC5-985D-49D1-A902-26A54CC0A2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469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8C2025-C529-9891-BE5A-D1BF9A1A67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13E6A8A-B1EA-D96A-6857-3EF451545C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4B4159F-502A-3739-3271-292576DCF9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808D766-1970-5A70-BB27-9328593FB6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436E6-72F1-402D-B1F4-FEE3B474811F}" type="datetimeFigureOut">
              <a:rPr lang="ru-RU" smtClean="0"/>
              <a:t>29.08.2025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6E98B25-9444-9426-7870-3B3561A91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E3F03DF-5970-E0D4-6FF6-606170E913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D0FC5-985D-49D1-A902-26A54CC0A2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B4D067-86FC-4F37-66ED-F68497ED21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95B4ED5-97BA-7026-842C-0483BE3892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FDE61C1-0A83-41F1-63C7-0AD1C5AF14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51436E6-72F1-402D-B1F4-FEE3B474811F}" type="datetimeFigureOut">
              <a:rPr lang="ru-RU" smtClean="0"/>
              <a:t>29.08.2025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5A2DF95-00F4-813A-1B38-E12B105CF9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9EF53CC-1422-954F-61E5-1ECBB69B52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65D0FC5-985D-49D1-A902-26A54CC0A2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033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200CB5-D7F5-7647-FF9F-BB21DD3B014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Зачем человеку учиться?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EFF3A5F-3B25-A060-C56C-10D05D5355D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5580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694E1F78-3405-8E8C-B345-A50DF0E5F5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9E52268-8B04-FB2A-178F-E8700DD061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– Можно ли стать профессионалом, не имея опыта или не получив образование? </a:t>
            </a:r>
          </a:p>
          <a:p>
            <a:r>
              <a:rPr lang="ru-RU" dirty="0"/>
              <a:t>– Что делать, если что-то не получается с первого раза? </a:t>
            </a:r>
          </a:p>
          <a:p>
            <a:r>
              <a:rPr lang="ru-RU" dirty="0"/>
              <a:t>– Как опыт помогает нам становиться лучше?</a:t>
            </a:r>
          </a:p>
        </p:txBody>
      </p:sp>
    </p:spTree>
    <p:extLst>
      <p:ext uri="{BB962C8B-B14F-4D97-AF65-F5344CB8AC3E}">
        <p14:creationId xmlns:p14="http://schemas.microsoft.com/office/powerpoint/2010/main" val="347276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247A5A-9944-BA15-0347-44A826C2F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5C9B120-3551-1BE1-3ECE-E107DB82C5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– Как отсутствие доступа к технологиям отразится на вашей деятельности? </a:t>
            </a:r>
          </a:p>
          <a:p>
            <a:r>
              <a:rPr lang="ru-RU" dirty="0"/>
              <a:t>– Почему, на ваш взгляд, не стоит полагаться на искусственный интеллект при выполнении сложнейших задач?</a:t>
            </a:r>
          </a:p>
          <a:p>
            <a:r>
              <a:rPr lang="ru-RU" dirty="0"/>
              <a:t> – К каким результатам могут привести ошибки, которые допустит компьютер?</a:t>
            </a:r>
          </a:p>
        </p:txBody>
      </p:sp>
    </p:spTree>
    <p:extLst>
      <p:ext uri="{BB962C8B-B14F-4D97-AF65-F5344CB8AC3E}">
        <p14:creationId xmlns:p14="http://schemas.microsoft.com/office/powerpoint/2010/main" val="32162526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6438C9-173B-BF19-5618-A78B3D0340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14A91BA-8CF7-A482-ED10-D49AD339A8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– Цифровой мир значительно упрощает обмен информацией, но насколько полно он передаёт глубину человеческих чувств и переживаний? </a:t>
            </a:r>
          </a:p>
          <a:p>
            <a:r>
              <a:rPr lang="ru-RU" dirty="0"/>
              <a:t>– Часто в интернет-переписке для упрощения речи используются смайлы, но могут ли они заменить личное общение и передают ли оттенки эмоций?</a:t>
            </a:r>
          </a:p>
        </p:txBody>
      </p:sp>
    </p:spTree>
    <p:extLst>
      <p:ext uri="{BB962C8B-B14F-4D97-AF65-F5344CB8AC3E}">
        <p14:creationId xmlns:p14="http://schemas.microsoft.com/office/powerpoint/2010/main" val="6350490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B28747-E426-DBD7-6F75-5708292F56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C94FE4C-10A4-52AE-59CD-0133CCCFAE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Наша реальность многогранна и непредсказуема. Поэтому невозможно запрограммировать интуицию, опыт, профессиональное чутье и творческую смелость. Только человек, обладающий фундаментальными знаниями и развитыми практическими умениями, способен эффективно применять существующие технологии, а также адаптироваться к новым условиям, находить нестандартные решения и предвидеть риски. </a:t>
            </a:r>
          </a:p>
        </p:txBody>
      </p:sp>
    </p:spTree>
    <p:extLst>
      <p:ext uri="{BB962C8B-B14F-4D97-AF65-F5344CB8AC3E}">
        <p14:creationId xmlns:p14="http://schemas.microsoft.com/office/powerpoint/2010/main" val="24476563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35280" y="323849"/>
            <a:ext cx="11521440" cy="856615"/>
          </a:xfrm>
          <a:custGeom>
            <a:avLst/>
            <a:gdLst/>
            <a:ahLst/>
            <a:cxnLst/>
            <a:rect l="l" t="t" r="r" b="b"/>
            <a:pathLst>
              <a:path w="11521440" h="856615">
                <a:moveTo>
                  <a:pt x="11521440" y="114376"/>
                </a:moveTo>
                <a:lnTo>
                  <a:pt x="11512448" y="69862"/>
                </a:lnTo>
                <a:lnTo>
                  <a:pt x="11487937" y="33502"/>
                </a:lnTo>
                <a:lnTo>
                  <a:pt x="11451590" y="8991"/>
                </a:lnTo>
                <a:lnTo>
                  <a:pt x="11407077" y="0"/>
                </a:lnTo>
                <a:lnTo>
                  <a:pt x="114376" y="0"/>
                </a:lnTo>
                <a:lnTo>
                  <a:pt x="69850" y="8991"/>
                </a:lnTo>
                <a:lnTo>
                  <a:pt x="33489" y="33502"/>
                </a:lnTo>
                <a:lnTo>
                  <a:pt x="8978" y="69862"/>
                </a:lnTo>
                <a:lnTo>
                  <a:pt x="0" y="114376"/>
                </a:lnTo>
                <a:lnTo>
                  <a:pt x="0" y="742124"/>
                </a:lnTo>
                <a:lnTo>
                  <a:pt x="8978" y="786650"/>
                </a:lnTo>
                <a:lnTo>
                  <a:pt x="33489" y="822998"/>
                </a:lnTo>
                <a:lnTo>
                  <a:pt x="69850" y="847509"/>
                </a:lnTo>
                <a:lnTo>
                  <a:pt x="114376" y="856488"/>
                </a:lnTo>
                <a:lnTo>
                  <a:pt x="11407077" y="856488"/>
                </a:lnTo>
                <a:lnTo>
                  <a:pt x="11451590" y="847509"/>
                </a:lnTo>
                <a:lnTo>
                  <a:pt x="11487937" y="822998"/>
                </a:lnTo>
                <a:lnTo>
                  <a:pt x="11512448" y="786650"/>
                </a:lnTo>
                <a:lnTo>
                  <a:pt x="11521440" y="742124"/>
                </a:lnTo>
                <a:lnTo>
                  <a:pt x="11521440" y="114376"/>
                </a:lnTo>
                <a:close/>
              </a:path>
            </a:pathLst>
          </a:custGeom>
          <a:solidFill>
            <a:srgbClr val="62B9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1600">
              <a:lnSpc>
                <a:spcPct val="100000"/>
              </a:lnSpc>
              <a:spcBef>
                <a:spcPts val="100"/>
              </a:spcBef>
            </a:pPr>
            <a:r>
              <a:rPr spc="75" dirty="0"/>
              <a:t>СОЗНАТЕЛЬНОЕ</a:t>
            </a:r>
            <a:r>
              <a:rPr spc="-135" dirty="0"/>
              <a:t> </a:t>
            </a:r>
            <a:r>
              <a:rPr spc="65" dirty="0"/>
              <a:t>ОБУЧЕНИЕ</a:t>
            </a: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883902" y="167639"/>
            <a:ext cx="1784603" cy="1168895"/>
          </a:xfrm>
          <a:prstGeom prst="rect">
            <a:avLst/>
          </a:prstGeom>
        </p:spPr>
      </p:pic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328611" y="1426654"/>
          <a:ext cx="11521437" cy="48583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404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404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404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17269">
                <a:tc>
                  <a:txBody>
                    <a:bodyPr/>
                    <a:lstStyle/>
                    <a:p>
                      <a:pPr marL="1056005" marR="791210" indent="-259079">
                        <a:lnSpc>
                          <a:spcPct val="100000"/>
                        </a:lnSpc>
                        <a:spcBef>
                          <a:spcPts val="1755"/>
                        </a:spcBef>
                      </a:pPr>
                      <a:r>
                        <a:rPr sz="180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Какие</a:t>
                      </a:r>
                      <a:r>
                        <a:rPr sz="1800" spc="-4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навыки</a:t>
                      </a:r>
                      <a:r>
                        <a:rPr sz="1800" spc="-5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у</a:t>
                      </a:r>
                      <a:r>
                        <a:rPr sz="1800" spc="-3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-2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меня </a:t>
                      </a:r>
                      <a:r>
                        <a:rPr sz="1800" spc="-1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сформированы?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22288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62B9FF"/>
                    </a:solidFill>
                  </a:tcPr>
                </a:tc>
                <a:tc>
                  <a:txBody>
                    <a:bodyPr/>
                    <a:lstStyle/>
                    <a:p>
                      <a:pPr marL="105410" marR="99060" indent="470534">
                        <a:lnSpc>
                          <a:spcPct val="100000"/>
                        </a:lnSpc>
                        <a:spcBef>
                          <a:spcPts val="1755"/>
                        </a:spcBef>
                      </a:pPr>
                      <a:r>
                        <a:rPr sz="180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Какие</a:t>
                      </a:r>
                      <a:r>
                        <a:rPr sz="1800" spc="-5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навыки</a:t>
                      </a:r>
                      <a:r>
                        <a:rPr sz="1800" spc="-6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мне</a:t>
                      </a:r>
                      <a:r>
                        <a:rPr sz="1800" spc="-4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-1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нужно сформировать</a:t>
                      </a:r>
                      <a:r>
                        <a:rPr sz="1800" spc="-7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за</a:t>
                      </a:r>
                      <a:r>
                        <a:rPr sz="1800" spc="-6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ближайший</a:t>
                      </a:r>
                      <a:r>
                        <a:rPr sz="1800" spc="-6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-2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год?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22288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62B9FF"/>
                    </a:solidFill>
                  </a:tcPr>
                </a:tc>
                <a:tc>
                  <a:txBody>
                    <a:bodyPr/>
                    <a:lstStyle/>
                    <a:p>
                      <a:pPr marL="229235" marR="223520"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sz="180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Какие</a:t>
                      </a:r>
                      <a:r>
                        <a:rPr sz="1800" spc="-8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-1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школьные</a:t>
                      </a:r>
                      <a:r>
                        <a:rPr sz="1800" spc="-8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-1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предметы</a:t>
                      </a:r>
                      <a:r>
                        <a:rPr sz="1800" spc="-9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-2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мне </a:t>
                      </a:r>
                      <a:r>
                        <a:rPr sz="180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помогут</a:t>
                      </a:r>
                      <a:r>
                        <a:rPr sz="1800" spc="-3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развивать</a:t>
                      </a:r>
                      <a:r>
                        <a:rPr sz="1800" spc="-3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и</a:t>
                      </a:r>
                      <a:r>
                        <a:rPr sz="1800" spc="-1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-1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оттачивать </a:t>
                      </a:r>
                      <a:r>
                        <a:rPr sz="180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мои</a:t>
                      </a:r>
                      <a:r>
                        <a:rPr sz="1800" spc="-6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3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навыки?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8572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62B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9990">
                <a:tc>
                  <a:txBody>
                    <a:bodyPr/>
                    <a:lstStyle/>
                    <a:p>
                      <a:pPr marL="91440" marR="438150">
                        <a:lnSpc>
                          <a:spcPct val="100000"/>
                        </a:lnSpc>
                        <a:spcBef>
                          <a:spcPts val="1355"/>
                        </a:spcBef>
                      </a:pPr>
                      <a:r>
                        <a:rPr sz="1800" spc="-10" dirty="0">
                          <a:latin typeface="Trebuchet MS"/>
                          <a:cs typeface="Trebuchet MS"/>
                        </a:rPr>
                        <a:t>Умею</a:t>
                      </a:r>
                      <a:r>
                        <a:rPr sz="1800" spc="-7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dirty="0">
                          <a:latin typeface="Trebuchet MS"/>
                          <a:cs typeface="Trebuchet MS"/>
                        </a:rPr>
                        <a:t>быстро</a:t>
                      </a:r>
                      <a:r>
                        <a:rPr sz="1800" spc="-8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-10" dirty="0">
                          <a:latin typeface="Trebuchet MS"/>
                          <a:cs typeface="Trebuchet MS"/>
                        </a:rPr>
                        <a:t>запоминать </a:t>
                      </a:r>
                      <a:r>
                        <a:rPr sz="1800" dirty="0">
                          <a:latin typeface="Trebuchet MS"/>
                          <a:cs typeface="Trebuchet MS"/>
                        </a:rPr>
                        <a:t>информацию</a:t>
                      </a:r>
                      <a:r>
                        <a:rPr sz="1800" spc="-8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-10" dirty="0">
                          <a:latin typeface="Trebuchet MS"/>
                          <a:cs typeface="Trebuchet MS"/>
                        </a:rPr>
                        <a:t>(стихи,</a:t>
                      </a:r>
                      <a:r>
                        <a:rPr sz="1800" spc="-5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-30" dirty="0">
                          <a:latin typeface="Trebuchet MS"/>
                          <a:cs typeface="Trebuchet MS"/>
                        </a:rPr>
                        <a:t>формулы, </a:t>
                      </a:r>
                      <a:r>
                        <a:rPr sz="1800" spc="-10" dirty="0">
                          <a:latin typeface="Trebuchet MS"/>
                          <a:cs typeface="Trebuchet MS"/>
                        </a:rPr>
                        <a:t>правила)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17208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4F3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445"/>
                        </a:spcBef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90805">
                        <a:lnSpc>
                          <a:spcPct val="100000"/>
                        </a:lnSpc>
                      </a:pPr>
                      <a:r>
                        <a:rPr sz="1800" dirty="0">
                          <a:latin typeface="Trebuchet MS"/>
                          <a:cs typeface="Trebuchet MS"/>
                        </a:rPr>
                        <a:t>Критическое</a:t>
                      </a:r>
                      <a:r>
                        <a:rPr sz="1800" spc="-8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-10" dirty="0">
                          <a:latin typeface="Trebuchet MS"/>
                          <a:cs typeface="Trebuchet MS"/>
                        </a:rPr>
                        <a:t>мышление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1835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4F3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65"/>
                        </a:spcBef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90805" marR="254635">
                        <a:lnSpc>
                          <a:spcPct val="100000"/>
                        </a:lnSpc>
                      </a:pPr>
                      <a:r>
                        <a:rPr sz="1800" dirty="0">
                          <a:latin typeface="Trebuchet MS"/>
                          <a:cs typeface="Trebuchet MS"/>
                        </a:rPr>
                        <a:t>История</a:t>
                      </a:r>
                      <a:r>
                        <a:rPr sz="1800" spc="-8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dirty="0">
                          <a:latin typeface="Trebuchet MS"/>
                          <a:cs typeface="Trebuchet MS"/>
                        </a:rPr>
                        <a:t>(учиться</a:t>
                      </a:r>
                      <a:r>
                        <a:rPr sz="1800" spc="-4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-10" dirty="0">
                          <a:latin typeface="Trebuchet MS"/>
                          <a:cs typeface="Trebuchet MS"/>
                        </a:rPr>
                        <a:t>анализировать события)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463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4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215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9BD2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90805">
                        <a:lnSpc>
                          <a:spcPct val="100000"/>
                        </a:lnSpc>
                      </a:pPr>
                      <a:r>
                        <a:rPr sz="1800" dirty="0">
                          <a:latin typeface="Trebuchet MS"/>
                          <a:cs typeface="Trebuchet MS"/>
                        </a:rPr>
                        <a:t>Публичные</a:t>
                      </a:r>
                      <a:r>
                        <a:rPr sz="1800" spc="5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-10" dirty="0">
                          <a:latin typeface="Trebuchet MS"/>
                          <a:cs typeface="Trebuchet MS"/>
                        </a:rPr>
                        <a:t>выступления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9BD2FF"/>
                    </a:solidFill>
                  </a:tcPr>
                </a:tc>
                <a:tc>
                  <a:txBody>
                    <a:bodyPr/>
                    <a:lstStyle/>
                    <a:p>
                      <a:pPr marL="90805" marR="183515">
                        <a:lnSpc>
                          <a:spcPct val="100000"/>
                        </a:lnSpc>
                        <a:spcBef>
                          <a:spcPts val="1475"/>
                        </a:spcBef>
                      </a:pPr>
                      <a:r>
                        <a:rPr sz="1800" spc="-10" dirty="0">
                          <a:latin typeface="Trebuchet MS"/>
                          <a:cs typeface="Trebuchet MS"/>
                        </a:rPr>
                        <a:t>Литература,</a:t>
                      </a:r>
                      <a:r>
                        <a:rPr sz="1800" spc="-9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dirty="0">
                          <a:latin typeface="Trebuchet MS"/>
                          <a:cs typeface="Trebuchet MS"/>
                        </a:rPr>
                        <a:t>история</a:t>
                      </a:r>
                      <a:r>
                        <a:rPr sz="1800" spc="-7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-10" dirty="0">
                          <a:latin typeface="Trebuchet MS"/>
                          <a:cs typeface="Trebuchet MS"/>
                        </a:rPr>
                        <a:t>(пересказы, </a:t>
                      </a:r>
                      <a:r>
                        <a:rPr sz="1800" dirty="0">
                          <a:latin typeface="Trebuchet MS"/>
                          <a:cs typeface="Trebuchet MS"/>
                        </a:rPr>
                        <a:t>выразительное</a:t>
                      </a:r>
                      <a:r>
                        <a:rPr sz="1800" spc="-9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-35" dirty="0">
                          <a:latin typeface="Trebuchet MS"/>
                          <a:cs typeface="Trebuchet MS"/>
                        </a:rPr>
                        <a:t>чтение,</a:t>
                      </a:r>
                      <a:r>
                        <a:rPr sz="1800" spc="-8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-10" dirty="0">
                          <a:latin typeface="Trebuchet MS"/>
                          <a:cs typeface="Trebuchet MS"/>
                        </a:rPr>
                        <a:t>защита рефератов).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  <a:p>
                      <a:pPr marL="91440" marR="431165" indent="-635">
                        <a:lnSpc>
                          <a:spcPct val="100000"/>
                        </a:lnSpc>
                        <a:spcBef>
                          <a:spcPts val="1200"/>
                        </a:spcBef>
                      </a:pPr>
                      <a:r>
                        <a:rPr sz="1800" spc="-25" dirty="0">
                          <a:latin typeface="Trebuchet MS"/>
                          <a:cs typeface="Trebuchet MS"/>
                        </a:rPr>
                        <a:t>Театральный</a:t>
                      </a:r>
                      <a:r>
                        <a:rPr sz="1800" spc="-9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dirty="0">
                          <a:latin typeface="Trebuchet MS"/>
                          <a:cs typeface="Trebuchet MS"/>
                        </a:rPr>
                        <a:t>кружок</a:t>
                      </a:r>
                      <a:r>
                        <a:rPr sz="1800" spc="-9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775" dirty="0">
                          <a:latin typeface="Trebuchet MS"/>
                          <a:cs typeface="Trebuchet MS"/>
                        </a:rPr>
                        <a:t>–</a:t>
                      </a:r>
                      <a:r>
                        <a:rPr sz="1800" spc="-9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-10" dirty="0">
                          <a:latin typeface="Trebuchet MS"/>
                          <a:cs typeface="Trebuchet MS"/>
                        </a:rPr>
                        <a:t>сценки, </a:t>
                      </a:r>
                      <a:r>
                        <a:rPr sz="1800" dirty="0">
                          <a:latin typeface="Trebuchet MS"/>
                          <a:cs typeface="Trebuchet MS"/>
                        </a:rPr>
                        <a:t>декламация</a:t>
                      </a:r>
                      <a:r>
                        <a:rPr sz="1800" spc="-12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-10" dirty="0">
                          <a:latin typeface="Trebuchet MS"/>
                          <a:cs typeface="Trebuchet MS"/>
                        </a:rPr>
                        <a:t>стихов.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18732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9BD2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96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700"/>
                        </a:spcBef>
                      </a:pPr>
                      <a:r>
                        <a:rPr sz="1800" spc="229" dirty="0">
                          <a:latin typeface="Trebuchet MS"/>
                          <a:cs typeface="Trebuchet MS"/>
                        </a:rPr>
                        <a:t>…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2159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4F3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700"/>
                        </a:spcBef>
                      </a:pPr>
                      <a:r>
                        <a:rPr sz="1800" spc="229" dirty="0">
                          <a:latin typeface="Trebuchet MS"/>
                          <a:cs typeface="Trebuchet MS"/>
                        </a:rPr>
                        <a:t>…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2159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4F3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700"/>
                        </a:spcBef>
                      </a:pPr>
                      <a:r>
                        <a:rPr sz="1800" spc="229" dirty="0">
                          <a:latin typeface="Trebuchet MS"/>
                          <a:cs typeface="Trebuchet MS"/>
                        </a:rPr>
                        <a:t>…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2159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4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18534E-A7E3-7AA4-38B8-B7E349876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8109725-F1D1-78A0-6762-8C603658C0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Как бы ни менялся мир вокруг нас сегодня, неизменными остаются качества успешного человека — трудолюбие, усердие, прилежность, любознательность, настойчивость. А также знания — они как кирпичики, формирующие будущего специалиста. Стать профессионалом, служить людям и обществу в целом — важные задачи в жизни человека</a:t>
            </a:r>
            <a:r>
              <a:rPr lang="ru-RU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018294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05056B-2F1E-0774-C486-0E8298097A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34BABE3-BE06-94F1-89C1-3DAE96EC6E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Давайте вместе порассуждаем, как знания помогают нам в жизни? </a:t>
            </a:r>
          </a:p>
          <a:p>
            <a:r>
              <a:rPr lang="ru-RU" dirty="0"/>
              <a:t>Почему важно учиться</a:t>
            </a:r>
          </a:p>
          <a:p>
            <a:r>
              <a:rPr lang="ru-RU" dirty="0"/>
              <a:t>Как вы ответите: зачем получать знания?</a:t>
            </a:r>
          </a:p>
        </p:txBody>
      </p:sp>
    </p:spTree>
    <p:extLst>
      <p:ext uri="{BB962C8B-B14F-4D97-AF65-F5344CB8AC3E}">
        <p14:creationId xmlns:p14="http://schemas.microsoft.com/office/powerpoint/2010/main" val="36202719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28A578-DB66-E61A-1F1A-20810939A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835F680-F7BE-DA7B-A8D9-3EDE0AC2A5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А как вы провели лето? </a:t>
            </a:r>
          </a:p>
          <a:p>
            <a:r>
              <a:rPr lang="ru-RU" dirty="0"/>
              <a:t>Чему вы научились или что нового узнали?</a:t>
            </a:r>
          </a:p>
          <a:p>
            <a:r>
              <a:rPr lang="ru-RU" dirty="0"/>
              <a:t> – Где приобретенные навыки пригодятся вам в будущем?</a:t>
            </a:r>
          </a:p>
        </p:txBody>
      </p:sp>
    </p:spTree>
    <p:extLst>
      <p:ext uri="{BB962C8B-B14F-4D97-AF65-F5344CB8AC3E}">
        <p14:creationId xmlns:p14="http://schemas.microsoft.com/office/powerpoint/2010/main" val="14045803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6B7391-7296-C3DE-A704-4C3050CA25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просмотр 2Д-ролика «История знаний».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C1DB765-5509-BB99-CE18-0925EE8B4F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 День знаний, который отмечают 1 сентября. Это не просто официальная дата старта учебного года, а целая традиция, существующая уже много лет. </a:t>
            </a:r>
          </a:p>
          <a:p>
            <a:r>
              <a:rPr lang="ru-RU" dirty="0"/>
              <a:t>Вы когда-нибудь задумывались, почему именно 1 сентября стал Днем знаний? </a:t>
            </a:r>
          </a:p>
        </p:txBody>
      </p:sp>
    </p:spTree>
    <p:extLst>
      <p:ext uri="{BB962C8B-B14F-4D97-AF65-F5344CB8AC3E}">
        <p14:creationId xmlns:p14="http://schemas.microsoft.com/office/powerpoint/2010/main" val="1715343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53BE83-1166-68FF-E1BD-7DDA68D74C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– Как каждый год вы проводите День знаний? </a:t>
            </a:r>
            <a:br>
              <a:rPr lang="ru-RU" dirty="0"/>
            </a:br>
            <a:r>
              <a:rPr lang="ru-RU" dirty="0"/>
              <a:t>– Какие традиции в вашей семье связаны с этим праздником?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F274607-F658-ED49-A17C-30AF5618ECB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Делайте добрые дела вместе с родственниками</a:t>
            </a:r>
          </a:p>
          <a:p>
            <a:r>
              <a:rPr lang="ru-RU" dirty="0"/>
              <a:t>Раскрывайте таланты своих близких</a:t>
            </a:r>
          </a:p>
          <a:p>
            <a:r>
              <a:rPr lang="ru-RU" dirty="0"/>
              <a:t>Играйте вместе в интересные игры</a:t>
            </a:r>
          </a:p>
          <a:p>
            <a:r>
              <a:rPr lang="ru-RU" dirty="0"/>
              <a:t>Занимайтесь спортом вместе с родными</a:t>
            </a:r>
          </a:p>
          <a:p>
            <a:r>
              <a:rPr lang="ru-RU" dirty="0"/>
              <a:t>Узнайте историю своей семьи</a:t>
            </a:r>
          </a:p>
          <a:p>
            <a:r>
              <a:rPr lang="ru-RU" dirty="0"/>
              <a:t>Придумывайте классные совместные проекты</a:t>
            </a:r>
          </a:p>
          <a:p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5F533F46-09EC-589C-DDE5-1DF91CC77D6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723711" y="1965053"/>
            <a:ext cx="4078577" cy="4072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5923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40B5B790-A6CF-2C69-4B91-9582633EF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F176BF0-B550-4046-0B8B-FF8C70DC80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Сегодня государство уделяет особое внимание качеству и доступности образования. Для этого создаются школы, центры дополнительного образования, где можно заниматься творчеством, спортом и наукой. </a:t>
            </a:r>
          </a:p>
          <a:p>
            <a:r>
              <a:rPr lang="ru-RU" dirty="0"/>
              <a:t>– Почему для нашей страны так важно, чтобы подрастающее поколение получало образование? </a:t>
            </a:r>
          </a:p>
          <a:p>
            <a:r>
              <a:rPr lang="ru-RU" dirty="0"/>
              <a:t>– Где, помимо школы, можно получить новые знания и навыки?</a:t>
            </a:r>
          </a:p>
        </p:txBody>
      </p:sp>
    </p:spTree>
    <p:extLst>
      <p:ext uri="{BB962C8B-B14F-4D97-AF65-F5344CB8AC3E}">
        <p14:creationId xmlns:p14="http://schemas.microsoft.com/office/powerpoint/2010/main" val="3542949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0D148F-14ED-EAA1-98CE-5C96560A9F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просмотр 2Д-ролика «Достижения России: вчера и сегодня».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90CC3AF-F041-8BD1-449A-4E42768A4A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Очень важно, чтобы каждый житель нашей страны получал качественное образование. </a:t>
            </a:r>
          </a:p>
          <a:p>
            <a:r>
              <a:rPr lang="ru-RU" dirty="0"/>
              <a:t>Ведь вы — будущие ученые, предприниматели и даже руководители, которые помогут народу добиться больших успехов. Благодаря умным и образованным специалистам появляются новые изобретения, внедряются современные технологии и наша страна становится лучше и сильнее. Давайте посмотрим видеоролик о достижениях россиян в науке, культуре, спорте и экономике. </a:t>
            </a:r>
          </a:p>
        </p:txBody>
      </p:sp>
    </p:spTree>
    <p:extLst>
      <p:ext uri="{BB962C8B-B14F-4D97-AF65-F5344CB8AC3E}">
        <p14:creationId xmlns:p14="http://schemas.microsoft.com/office/powerpoint/2010/main" val="35040381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CB6656-BC8D-337E-ADE4-87E634557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D208FE2-479A-38E8-0243-5981E6A770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– Какие качества необходимы, чтобы достичь успеха и принести пользу окружающим? </a:t>
            </a:r>
          </a:p>
          <a:p>
            <a:r>
              <a:rPr lang="ru-RU" dirty="0"/>
              <a:t>– Какие привычки помогают в достижении целей?</a:t>
            </a:r>
          </a:p>
        </p:txBody>
      </p:sp>
    </p:spTree>
    <p:extLst>
      <p:ext uri="{BB962C8B-B14F-4D97-AF65-F5344CB8AC3E}">
        <p14:creationId xmlns:p14="http://schemas.microsoft.com/office/powerpoint/2010/main" val="5300483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55" dirty="0"/>
              <a:t>КАЧЕСТВА</a:t>
            </a:r>
            <a:r>
              <a:rPr spc="-140" dirty="0"/>
              <a:t> </a:t>
            </a:r>
            <a:r>
              <a:rPr spc="85" dirty="0"/>
              <a:t>УСПЕШНОГО</a:t>
            </a:r>
            <a:r>
              <a:rPr spc="-130" dirty="0"/>
              <a:t> </a:t>
            </a:r>
            <a:r>
              <a:rPr spc="75" dirty="0"/>
              <a:t>ЧЕЛОВЕКА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206502" y="1341119"/>
            <a:ext cx="8239759" cy="4636135"/>
            <a:chOff x="206502" y="1341119"/>
            <a:chExt cx="8239759" cy="463613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765842" y="1950101"/>
              <a:ext cx="4679838" cy="402711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06502" y="1414271"/>
              <a:ext cx="3779520" cy="954786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335280" y="1543049"/>
              <a:ext cx="3522345" cy="697230"/>
            </a:xfrm>
            <a:custGeom>
              <a:avLst/>
              <a:gdLst/>
              <a:ahLst/>
              <a:cxnLst/>
              <a:rect l="l" t="t" r="r" b="b"/>
              <a:pathLst>
                <a:path w="3522345" h="697230">
                  <a:moveTo>
                    <a:pt x="3467074" y="0"/>
                  </a:moveTo>
                  <a:lnTo>
                    <a:pt x="54889" y="0"/>
                  </a:lnTo>
                  <a:lnTo>
                    <a:pt x="33523" y="4313"/>
                  </a:lnTo>
                  <a:lnTo>
                    <a:pt x="16076" y="16076"/>
                  </a:lnTo>
                  <a:lnTo>
                    <a:pt x="4313" y="33523"/>
                  </a:lnTo>
                  <a:lnTo>
                    <a:pt x="0" y="54889"/>
                  </a:lnTo>
                  <a:lnTo>
                    <a:pt x="0" y="642327"/>
                  </a:lnTo>
                  <a:lnTo>
                    <a:pt x="4313" y="663695"/>
                  </a:lnTo>
                  <a:lnTo>
                    <a:pt x="16076" y="681147"/>
                  </a:lnTo>
                  <a:lnTo>
                    <a:pt x="33523" y="692914"/>
                  </a:lnTo>
                  <a:lnTo>
                    <a:pt x="54889" y="697230"/>
                  </a:lnTo>
                  <a:lnTo>
                    <a:pt x="3467074" y="697230"/>
                  </a:lnTo>
                  <a:lnTo>
                    <a:pt x="3488440" y="692914"/>
                  </a:lnTo>
                  <a:lnTo>
                    <a:pt x="3505887" y="681147"/>
                  </a:lnTo>
                  <a:lnTo>
                    <a:pt x="3517650" y="663695"/>
                  </a:lnTo>
                  <a:lnTo>
                    <a:pt x="3521964" y="642327"/>
                  </a:lnTo>
                  <a:lnTo>
                    <a:pt x="3521964" y="54889"/>
                  </a:lnTo>
                  <a:lnTo>
                    <a:pt x="3517650" y="33523"/>
                  </a:lnTo>
                  <a:lnTo>
                    <a:pt x="3505887" y="16076"/>
                  </a:lnTo>
                  <a:lnTo>
                    <a:pt x="3488440" y="4313"/>
                  </a:lnTo>
                  <a:lnTo>
                    <a:pt x="346707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05968" y="1341119"/>
              <a:ext cx="531495" cy="353060"/>
            </a:xfrm>
            <a:custGeom>
              <a:avLst/>
              <a:gdLst/>
              <a:ahLst/>
              <a:cxnLst/>
              <a:rect l="l" t="t" r="r" b="b"/>
              <a:pathLst>
                <a:path w="531494" h="353060">
                  <a:moveTo>
                    <a:pt x="531114" y="85699"/>
                  </a:moveTo>
                  <a:lnTo>
                    <a:pt x="524370" y="52349"/>
                  </a:lnTo>
                  <a:lnTo>
                    <a:pt x="506006" y="25107"/>
                  </a:lnTo>
                  <a:lnTo>
                    <a:pt x="478764" y="6743"/>
                  </a:lnTo>
                  <a:lnTo>
                    <a:pt x="445414" y="0"/>
                  </a:lnTo>
                  <a:lnTo>
                    <a:pt x="85699" y="0"/>
                  </a:lnTo>
                  <a:lnTo>
                    <a:pt x="52336" y="6743"/>
                  </a:lnTo>
                  <a:lnTo>
                    <a:pt x="25095" y="25107"/>
                  </a:lnTo>
                  <a:lnTo>
                    <a:pt x="6731" y="52349"/>
                  </a:lnTo>
                  <a:lnTo>
                    <a:pt x="0" y="85699"/>
                  </a:lnTo>
                  <a:lnTo>
                    <a:pt x="0" y="267106"/>
                  </a:lnTo>
                  <a:lnTo>
                    <a:pt x="6731" y="300469"/>
                  </a:lnTo>
                  <a:lnTo>
                    <a:pt x="25095" y="327710"/>
                  </a:lnTo>
                  <a:lnTo>
                    <a:pt x="52336" y="346075"/>
                  </a:lnTo>
                  <a:lnTo>
                    <a:pt x="85699" y="352806"/>
                  </a:lnTo>
                  <a:lnTo>
                    <a:pt x="445414" y="352806"/>
                  </a:lnTo>
                  <a:lnTo>
                    <a:pt x="478764" y="346075"/>
                  </a:lnTo>
                  <a:lnTo>
                    <a:pt x="506006" y="327710"/>
                  </a:lnTo>
                  <a:lnTo>
                    <a:pt x="524370" y="300469"/>
                  </a:lnTo>
                  <a:lnTo>
                    <a:pt x="531114" y="267106"/>
                  </a:lnTo>
                  <a:lnTo>
                    <a:pt x="531114" y="85699"/>
                  </a:lnTo>
                  <a:close/>
                </a:path>
              </a:pathLst>
            </a:custGeom>
            <a:solidFill>
              <a:srgbClr val="62B9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700612" y="1278510"/>
            <a:ext cx="2678430" cy="762000"/>
          </a:xfrm>
          <a:prstGeom prst="rect">
            <a:avLst/>
          </a:prstGeom>
        </p:spPr>
        <p:txBody>
          <a:bodyPr vert="horz" wrap="square" lIns="0" tIns="869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85"/>
              </a:spcBef>
            </a:pPr>
            <a:r>
              <a:rPr sz="1800" spc="-50" dirty="0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endParaRPr sz="1800">
              <a:latin typeface="Calibri"/>
              <a:cs typeface="Calibri"/>
            </a:endParaRPr>
          </a:p>
          <a:p>
            <a:pPr marL="86360">
              <a:lnSpc>
                <a:spcPct val="100000"/>
              </a:lnSpc>
              <a:spcBef>
                <a:spcPts val="655"/>
              </a:spcBef>
            </a:pPr>
            <a:r>
              <a:rPr sz="2000" spc="-20" dirty="0">
                <a:latin typeface="Calibri"/>
                <a:cs typeface="Calibri"/>
              </a:rPr>
              <a:t>л</a:t>
            </a:r>
            <a:r>
              <a:rPr sz="2000" spc="-155" dirty="0">
                <a:latin typeface="Calibri"/>
                <a:cs typeface="Calibri"/>
              </a:rPr>
              <a:t> </a:t>
            </a:r>
            <a:r>
              <a:rPr sz="2000" spc="195" dirty="0">
                <a:latin typeface="Calibri"/>
                <a:cs typeface="Calibri"/>
              </a:rPr>
              <a:t>юбо</a:t>
            </a:r>
            <a:r>
              <a:rPr sz="2000" spc="-14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з</a:t>
            </a:r>
            <a:r>
              <a:rPr sz="2000" spc="-150" dirty="0">
                <a:latin typeface="Calibri"/>
                <a:cs typeface="Calibri"/>
              </a:rPr>
              <a:t> </a:t>
            </a:r>
            <a:r>
              <a:rPr sz="2000" spc="-20" dirty="0">
                <a:latin typeface="Calibri"/>
                <a:cs typeface="Calibri"/>
              </a:rPr>
              <a:t>н</a:t>
            </a:r>
            <a:r>
              <a:rPr sz="2000" spc="-150" dirty="0">
                <a:latin typeface="Calibri"/>
                <a:cs typeface="Calibri"/>
              </a:rPr>
              <a:t> </a:t>
            </a:r>
            <a:r>
              <a:rPr sz="2000" spc="135" dirty="0">
                <a:latin typeface="Calibri"/>
                <a:cs typeface="Calibri"/>
              </a:rPr>
              <a:t>ат</a:t>
            </a:r>
            <a:r>
              <a:rPr sz="2000" spc="-16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е</a:t>
            </a:r>
            <a:r>
              <a:rPr sz="2000" spc="-185" dirty="0">
                <a:latin typeface="Calibri"/>
                <a:cs typeface="Calibri"/>
              </a:rPr>
              <a:t> </a:t>
            </a:r>
            <a:r>
              <a:rPr sz="2000" spc="-20" dirty="0">
                <a:latin typeface="Calibri"/>
                <a:cs typeface="Calibri"/>
              </a:rPr>
              <a:t>л</a:t>
            </a:r>
            <a:r>
              <a:rPr sz="2000" spc="-150" dirty="0">
                <a:latin typeface="Calibri"/>
                <a:cs typeface="Calibri"/>
              </a:rPr>
              <a:t> </a:t>
            </a:r>
            <a:r>
              <a:rPr sz="2000" spc="135" dirty="0">
                <a:latin typeface="Calibri"/>
                <a:cs typeface="Calibri"/>
              </a:rPr>
              <a:t>ьн</a:t>
            </a:r>
            <a:r>
              <a:rPr sz="2000" spc="-15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о</a:t>
            </a:r>
            <a:r>
              <a:rPr sz="2000" spc="-14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с</a:t>
            </a:r>
            <a:r>
              <a:rPr sz="2000" spc="-15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т</a:t>
            </a:r>
            <a:r>
              <a:rPr sz="2000" spc="-145" dirty="0">
                <a:latin typeface="Calibri"/>
                <a:cs typeface="Calibri"/>
              </a:rPr>
              <a:t> </a:t>
            </a:r>
            <a:r>
              <a:rPr sz="2000" spc="-50" dirty="0">
                <a:latin typeface="Calibri"/>
                <a:cs typeface="Calibri"/>
              </a:rPr>
              <a:t>ь</a:t>
            </a:r>
            <a:endParaRPr sz="2000">
              <a:latin typeface="Calibri"/>
              <a:cs typeface="Calibri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206502" y="2346198"/>
            <a:ext cx="3779520" cy="1053465"/>
            <a:chOff x="206502" y="2346198"/>
            <a:chExt cx="3779520" cy="1053465"/>
          </a:xfrm>
        </p:grpSpPr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06502" y="2444496"/>
              <a:ext cx="3779520" cy="954773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335280" y="2573274"/>
              <a:ext cx="3522345" cy="697230"/>
            </a:xfrm>
            <a:custGeom>
              <a:avLst/>
              <a:gdLst/>
              <a:ahLst/>
              <a:cxnLst/>
              <a:rect l="l" t="t" r="r" b="b"/>
              <a:pathLst>
                <a:path w="3522345" h="697229">
                  <a:moveTo>
                    <a:pt x="3467074" y="0"/>
                  </a:moveTo>
                  <a:lnTo>
                    <a:pt x="54889" y="0"/>
                  </a:lnTo>
                  <a:lnTo>
                    <a:pt x="33523" y="4313"/>
                  </a:lnTo>
                  <a:lnTo>
                    <a:pt x="16076" y="16076"/>
                  </a:lnTo>
                  <a:lnTo>
                    <a:pt x="4313" y="33523"/>
                  </a:lnTo>
                  <a:lnTo>
                    <a:pt x="0" y="54889"/>
                  </a:lnTo>
                  <a:lnTo>
                    <a:pt x="0" y="642327"/>
                  </a:lnTo>
                  <a:lnTo>
                    <a:pt x="4313" y="663695"/>
                  </a:lnTo>
                  <a:lnTo>
                    <a:pt x="16076" y="681147"/>
                  </a:lnTo>
                  <a:lnTo>
                    <a:pt x="33523" y="692914"/>
                  </a:lnTo>
                  <a:lnTo>
                    <a:pt x="54889" y="697230"/>
                  </a:lnTo>
                  <a:lnTo>
                    <a:pt x="3467074" y="697230"/>
                  </a:lnTo>
                  <a:lnTo>
                    <a:pt x="3488440" y="692914"/>
                  </a:lnTo>
                  <a:lnTo>
                    <a:pt x="3505887" y="681147"/>
                  </a:lnTo>
                  <a:lnTo>
                    <a:pt x="3517650" y="663695"/>
                  </a:lnTo>
                  <a:lnTo>
                    <a:pt x="3521964" y="642327"/>
                  </a:lnTo>
                  <a:lnTo>
                    <a:pt x="3521964" y="54889"/>
                  </a:lnTo>
                  <a:lnTo>
                    <a:pt x="3517650" y="33523"/>
                  </a:lnTo>
                  <a:lnTo>
                    <a:pt x="3505887" y="16076"/>
                  </a:lnTo>
                  <a:lnTo>
                    <a:pt x="3488440" y="4313"/>
                  </a:lnTo>
                  <a:lnTo>
                    <a:pt x="346707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502920" y="2346197"/>
              <a:ext cx="536575" cy="403860"/>
            </a:xfrm>
            <a:custGeom>
              <a:avLst/>
              <a:gdLst/>
              <a:ahLst/>
              <a:cxnLst/>
              <a:rect l="l" t="t" r="r" b="b"/>
              <a:pathLst>
                <a:path w="536575" h="403860">
                  <a:moveTo>
                    <a:pt x="536448" y="98094"/>
                  </a:moveTo>
                  <a:lnTo>
                    <a:pt x="528739" y="59918"/>
                  </a:lnTo>
                  <a:lnTo>
                    <a:pt x="507707" y="28740"/>
                  </a:lnTo>
                  <a:lnTo>
                    <a:pt x="476529" y="7708"/>
                  </a:lnTo>
                  <a:lnTo>
                    <a:pt x="438353" y="0"/>
                  </a:lnTo>
                  <a:lnTo>
                    <a:pt x="98094" y="0"/>
                  </a:lnTo>
                  <a:lnTo>
                    <a:pt x="59905" y="7708"/>
                  </a:lnTo>
                  <a:lnTo>
                    <a:pt x="28727" y="28740"/>
                  </a:lnTo>
                  <a:lnTo>
                    <a:pt x="7696" y="59918"/>
                  </a:lnTo>
                  <a:lnTo>
                    <a:pt x="0" y="98094"/>
                  </a:lnTo>
                  <a:lnTo>
                    <a:pt x="0" y="305765"/>
                  </a:lnTo>
                  <a:lnTo>
                    <a:pt x="7696" y="343954"/>
                  </a:lnTo>
                  <a:lnTo>
                    <a:pt x="28727" y="375132"/>
                  </a:lnTo>
                  <a:lnTo>
                    <a:pt x="59905" y="396151"/>
                  </a:lnTo>
                  <a:lnTo>
                    <a:pt x="98094" y="403860"/>
                  </a:lnTo>
                  <a:lnTo>
                    <a:pt x="438353" y="403860"/>
                  </a:lnTo>
                  <a:lnTo>
                    <a:pt x="476529" y="396151"/>
                  </a:lnTo>
                  <a:lnTo>
                    <a:pt x="507707" y="375132"/>
                  </a:lnTo>
                  <a:lnTo>
                    <a:pt x="528739" y="343954"/>
                  </a:lnTo>
                  <a:lnTo>
                    <a:pt x="536448" y="305765"/>
                  </a:lnTo>
                  <a:lnTo>
                    <a:pt x="536448" y="98094"/>
                  </a:lnTo>
                  <a:close/>
                </a:path>
              </a:pathLst>
            </a:custGeom>
            <a:solidFill>
              <a:srgbClr val="62B9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700675" y="2309025"/>
            <a:ext cx="2703830" cy="762000"/>
          </a:xfrm>
          <a:prstGeom prst="rect">
            <a:avLst/>
          </a:prstGeom>
        </p:spPr>
        <p:txBody>
          <a:bodyPr vert="horz" wrap="square" lIns="0" tIns="869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85"/>
              </a:spcBef>
            </a:pPr>
            <a:r>
              <a:rPr sz="1800" spc="-50" dirty="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endParaRPr sz="1800">
              <a:latin typeface="Calibri"/>
              <a:cs typeface="Calibri"/>
            </a:endParaRPr>
          </a:p>
          <a:p>
            <a:pPr marL="98425">
              <a:lnSpc>
                <a:spcPct val="100000"/>
              </a:lnSpc>
              <a:spcBef>
                <a:spcPts val="655"/>
              </a:spcBef>
            </a:pPr>
            <a:r>
              <a:rPr sz="2000" spc="125" dirty="0">
                <a:latin typeface="Calibri"/>
                <a:cs typeface="Calibri"/>
              </a:rPr>
              <a:t>целеустремленность</a:t>
            </a:r>
            <a:endParaRPr sz="2000">
              <a:latin typeface="Calibri"/>
              <a:cs typeface="Calibri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206502" y="3475482"/>
            <a:ext cx="3779520" cy="955040"/>
            <a:chOff x="206502" y="3475482"/>
            <a:chExt cx="3779520" cy="955040"/>
          </a:xfrm>
        </p:grpSpPr>
        <p:pic>
          <p:nvPicPr>
            <p:cNvPr id="15" name="object 1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06502" y="3475482"/>
              <a:ext cx="3779520" cy="954785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335280" y="3604260"/>
              <a:ext cx="3522345" cy="697230"/>
            </a:xfrm>
            <a:custGeom>
              <a:avLst/>
              <a:gdLst/>
              <a:ahLst/>
              <a:cxnLst/>
              <a:rect l="l" t="t" r="r" b="b"/>
              <a:pathLst>
                <a:path w="3522345" h="697229">
                  <a:moveTo>
                    <a:pt x="3467074" y="0"/>
                  </a:moveTo>
                  <a:lnTo>
                    <a:pt x="54889" y="0"/>
                  </a:lnTo>
                  <a:lnTo>
                    <a:pt x="33523" y="4313"/>
                  </a:lnTo>
                  <a:lnTo>
                    <a:pt x="16076" y="16076"/>
                  </a:lnTo>
                  <a:lnTo>
                    <a:pt x="4313" y="33523"/>
                  </a:lnTo>
                  <a:lnTo>
                    <a:pt x="0" y="54889"/>
                  </a:lnTo>
                  <a:lnTo>
                    <a:pt x="0" y="642327"/>
                  </a:lnTo>
                  <a:lnTo>
                    <a:pt x="4313" y="663695"/>
                  </a:lnTo>
                  <a:lnTo>
                    <a:pt x="16076" y="681147"/>
                  </a:lnTo>
                  <a:lnTo>
                    <a:pt x="33523" y="692914"/>
                  </a:lnTo>
                  <a:lnTo>
                    <a:pt x="54889" y="697230"/>
                  </a:lnTo>
                  <a:lnTo>
                    <a:pt x="3467074" y="697230"/>
                  </a:lnTo>
                  <a:lnTo>
                    <a:pt x="3488440" y="692914"/>
                  </a:lnTo>
                  <a:lnTo>
                    <a:pt x="3505887" y="681147"/>
                  </a:lnTo>
                  <a:lnTo>
                    <a:pt x="3517650" y="663695"/>
                  </a:lnTo>
                  <a:lnTo>
                    <a:pt x="3521964" y="642327"/>
                  </a:lnTo>
                  <a:lnTo>
                    <a:pt x="3521964" y="54889"/>
                  </a:lnTo>
                  <a:lnTo>
                    <a:pt x="3517650" y="33523"/>
                  </a:lnTo>
                  <a:lnTo>
                    <a:pt x="3505887" y="16076"/>
                  </a:lnTo>
                  <a:lnTo>
                    <a:pt x="3488440" y="4313"/>
                  </a:lnTo>
                  <a:lnTo>
                    <a:pt x="346707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917759" y="3771468"/>
            <a:ext cx="2317750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000" dirty="0">
                <a:latin typeface="Calibri"/>
                <a:cs typeface="Calibri"/>
              </a:rPr>
              <a:t>о</a:t>
            </a:r>
            <a:r>
              <a:rPr sz="2000" spc="-165" dirty="0">
                <a:latin typeface="Calibri"/>
                <a:cs typeface="Calibri"/>
              </a:rPr>
              <a:t> </a:t>
            </a:r>
            <a:r>
              <a:rPr sz="2000" spc="135" dirty="0">
                <a:latin typeface="Calibri"/>
                <a:cs typeface="Calibri"/>
              </a:rPr>
              <a:t>тв</a:t>
            </a:r>
            <a:r>
              <a:rPr sz="2000" spc="-15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е</a:t>
            </a:r>
            <a:r>
              <a:rPr sz="2000" spc="-15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т</a:t>
            </a:r>
            <a:r>
              <a:rPr sz="2000" spc="-17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с</a:t>
            </a:r>
            <a:r>
              <a:rPr sz="2000" spc="-15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т</a:t>
            </a:r>
            <a:r>
              <a:rPr sz="2000" spc="-15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в</a:t>
            </a:r>
            <a:r>
              <a:rPr sz="2000" spc="-15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е</a:t>
            </a:r>
            <a:r>
              <a:rPr sz="2000" spc="-150" dirty="0">
                <a:latin typeface="Calibri"/>
                <a:cs typeface="Calibri"/>
              </a:rPr>
              <a:t> </a:t>
            </a:r>
            <a:r>
              <a:rPr sz="2000" spc="185" dirty="0">
                <a:latin typeface="Calibri"/>
                <a:cs typeface="Calibri"/>
              </a:rPr>
              <a:t>нно</a:t>
            </a:r>
            <a:r>
              <a:rPr sz="2000" spc="-15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с</a:t>
            </a:r>
            <a:r>
              <a:rPr sz="2000" spc="-15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т</a:t>
            </a:r>
            <a:r>
              <a:rPr sz="2000" spc="-150" dirty="0">
                <a:latin typeface="Calibri"/>
                <a:cs typeface="Calibri"/>
              </a:rPr>
              <a:t> </a:t>
            </a:r>
            <a:r>
              <a:rPr sz="2000" spc="-50" dirty="0">
                <a:latin typeface="Calibri"/>
                <a:cs typeface="Calibri"/>
              </a:rPr>
              <a:t>ь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502920" y="3376421"/>
            <a:ext cx="536575" cy="403860"/>
          </a:xfrm>
          <a:custGeom>
            <a:avLst/>
            <a:gdLst/>
            <a:ahLst/>
            <a:cxnLst/>
            <a:rect l="l" t="t" r="r" b="b"/>
            <a:pathLst>
              <a:path w="536575" h="403860">
                <a:moveTo>
                  <a:pt x="536448" y="98094"/>
                </a:moveTo>
                <a:lnTo>
                  <a:pt x="528739" y="59918"/>
                </a:lnTo>
                <a:lnTo>
                  <a:pt x="507707" y="28740"/>
                </a:lnTo>
                <a:lnTo>
                  <a:pt x="476529" y="7708"/>
                </a:lnTo>
                <a:lnTo>
                  <a:pt x="438353" y="0"/>
                </a:lnTo>
                <a:lnTo>
                  <a:pt x="98094" y="0"/>
                </a:lnTo>
                <a:lnTo>
                  <a:pt x="59905" y="7708"/>
                </a:lnTo>
                <a:lnTo>
                  <a:pt x="28727" y="28740"/>
                </a:lnTo>
                <a:lnTo>
                  <a:pt x="7696" y="59918"/>
                </a:lnTo>
                <a:lnTo>
                  <a:pt x="0" y="98094"/>
                </a:lnTo>
                <a:lnTo>
                  <a:pt x="0" y="305765"/>
                </a:lnTo>
                <a:lnTo>
                  <a:pt x="7696" y="343954"/>
                </a:lnTo>
                <a:lnTo>
                  <a:pt x="28727" y="375132"/>
                </a:lnTo>
                <a:lnTo>
                  <a:pt x="59905" y="396151"/>
                </a:lnTo>
                <a:lnTo>
                  <a:pt x="98094" y="403860"/>
                </a:lnTo>
                <a:lnTo>
                  <a:pt x="438353" y="403860"/>
                </a:lnTo>
                <a:lnTo>
                  <a:pt x="476529" y="396151"/>
                </a:lnTo>
                <a:lnTo>
                  <a:pt x="507707" y="375132"/>
                </a:lnTo>
                <a:lnTo>
                  <a:pt x="528739" y="343954"/>
                </a:lnTo>
                <a:lnTo>
                  <a:pt x="536448" y="305765"/>
                </a:lnTo>
                <a:lnTo>
                  <a:pt x="536448" y="98094"/>
                </a:lnTo>
                <a:close/>
              </a:path>
            </a:pathLst>
          </a:custGeom>
          <a:solidFill>
            <a:srgbClr val="62B9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700675" y="3414229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0" dirty="0">
                <a:solidFill>
                  <a:srgbClr val="FFFFFF"/>
                </a:solidFill>
                <a:latin typeface="Calibri"/>
                <a:cs typeface="Calibri"/>
              </a:rPr>
              <a:t>3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206502" y="4407408"/>
            <a:ext cx="3779520" cy="1053465"/>
            <a:chOff x="206502" y="4407408"/>
            <a:chExt cx="3779520" cy="1053465"/>
          </a:xfrm>
        </p:grpSpPr>
        <p:pic>
          <p:nvPicPr>
            <p:cNvPr id="21" name="object 2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06502" y="4505706"/>
              <a:ext cx="3779520" cy="954785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335280" y="4634484"/>
              <a:ext cx="3522345" cy="697230"/>
            </a:xfrm>
            <a:custGeom>
              <a:avLst/>
              <a:gdLst/>
              <a:ahLst/>
              <a:cxnLst/>
              <a:rect l="l" t="t" r="r" b="b"/>
              <a:pathLst>
                <a:path w="3522345" h="697229">
                  <a:moveTo>
                    <a:pt x="3467074" y="0"/>
                  </a:moveTo>
                  <a:lnTo>
                    <a:pt x="54889" y="0"/>
                  </a:lnTo>
                  <a:lnTo>
                    <a:pt x="33523" y="4313"/>
                  </a:lnTo>
                  <a:lnTo>
                    <a:pt x="16076" y="16076"/>
                  </a:lnTo>
                  <a:lnTo>
                    <a:pt x="4313" y="33523"/>
                  </a:lnTo>
                  <a:lnTo>
                    <a:pt x="0" y="54889"/>
                  </a:lnTo>
                  <a:lnTo>
                    <a:pt x="0" y="642327"/>
                  </a:lnTo>
                  <a:lnTo>
                    <a:pt x="4313" y="663695"/>
                  </a:lnTo>
                  <a:lnTo>
                    <a:pt x="16076" y="681147"/>
                  </a:lnTo>
                  <a:lnTo>
                    <a:pt x="33523" y="692914"/>
                  </a:lnTo>
                  <a:lnTo>
                    <a:pt x="54889" y="697230"/>
                  </a:lnTo>
                  <a:lnTo>
                    <a:pt x="3467074" y="697230"/>
                  </a:lnTo>
                  <a:lnTo>
                    <a:pt x="3488440" y="692914"/>
                  </a:lnTo>
                  <a:lnTo>
                    <a:pt x="3505887" y="681147"/>
                  </a:lnTo>
                  <a:lnTo>
                    <a:pt x="3517650" y="663695"/>
                  </a:lnTo>
                  <a:lnTo>
                    <a:pt x="3521964" y="642327"/>
                  </a:lnTo>
                  <a:lnTo>
                    <a:pt x="3521964" y="54889"/>
                  </a:lnTo>
                  <a:lnTo>
                    <a:pt x="3517650" y="33523"/>
                  </a:lnTo>
                  <a:lnTo>
                    <a:pt x="3505887" y="16076"/>
                  </a:lnTo>
                  <a:lnTo>
                    <a:pt x="3488440" y="4313"/>
                  </a:lnTo>
                  <a:lnTo>
                    <a:pt x="346707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502920" y="4407407"/>
              <a:ext cx="536575" cy="403860"/>
            </a:xfrm>
            <a:custGeom>
              <a:avLst/>
              <a:gdLst/>
              <a:ahLst/>
              <a:cxnLst/>
              <a:rect l="l" t="t" r="r" b="b"/>
              <a:pathLst>
                <a:path w="536575" h="403860">
                  <a:moveTo>
                    <a:pt x="536448" y="98094"/>
                  </a:moveTo>
                  <a:lnTo>
                    <a:pt x="528739" y="59918"/>
                  </a:lnTo>
                  <a:lnTo>
                    <a:pt x="507707" y="28740"/>
                  </a:lnTo>
                  <a:lnTo>
                    <a:pt x="476529" y="7708"/>
                  </a:lnTo>
                  <a:lnTo>
                    <a:pt x="438353" y="0"/>
                  </a:lnTo>
                  <a:lnTo>
                    <a:pt x="98094" y="0"/>
                  </a:lnTo>
                  <a:lnTo>
                    <a:pt x="59905" y="7708"/>
                  </a:lnTo>
                  <a:lnTo>
                    <a:pt x="28727" y="28740"/>
                  </a:lnTo>
                  <a:lnTo>
                    <a:pt x="7696" y="59918"/>
                  </a:lnTo>
                  <a:lnTo>
                    <a:pt x="0" y="98094"/>
                  </a:lnTo>
                  <a:lnTo>
                    <a:pt x="0" y="305765"/>
                  </a:lnTo>
                  <a:lnTo>
                    <a:pt x="7696" y="343954"/>
                  </a:lnTo>
                  <a:lnTo>
                    <a:pt x="28727" y="375132"/>
                  </a:lnTo>
                  <a:lnTo>
                    <a:pt x="59905" y="396151"/>
                  </a:lnTo>
                  <a:lnTo>
                    <a:pt x="98094" y="403860"/>
                  </a:lnTo>
                  <a:lnTo>
                    <a:pt x="438353" y="403860"/>
                  </a:lnTo>
                  <a:lnTo>
                    <a:pt x="476529" y="396151"/>
                  </a:lnTo>
                  <a:lnTo>
                    <a:pt x="507707" y="375132"/>
                  </a:lnTo>
                  <a:lnTo>
                    <a:pt x="528739" y="343954"/>
                  </a:lnTo>
                  <a:lnTo>
                    <a:pt x="536448" y="305765"/>
                  </a:lnTo>
                  <a:lnTo>
                    <a:pt x="536448" y="98094"/>
                  </a:lnTo>
                  <a:close/>
                </a:path>
              </a:pathLst>
            </a:custGeom>
            <a:solidFill>
              <a:srgbClr val="62B9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/>
          <p:nvPr/>
        </p:nvSpPr>
        <p:spPr>
          <a:xfrm>
            <a:off x="700675" y="4370008"/>
            <a:ext cx="2783840" cy="762000"/>
          </a:xfrm>
          <a:prstGeom prst="rect">
            <a:avLst/>
          </a:prstGeom>
        </p:spPr>
        <p:txBody>
          <a:bodyPr vert="horz" wrap="square" lIns="0" tIns="869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85"/>
              </a:spcBef>
            </a:pPr>
            <a:r>
              <a:rPr sz="1800" spc="-50" dirty="0">
                <a:solidFill>
                  <a:srgbClr val="FFFFFF"/>
                </a:solidFill>
                <a:latin typeface="Calibri"/>
                <a:cs typeface="Calibri"/>
              </a:rPr>
              <a:t>4</a:t>
            </a:r>
            <a:endParaRPr sz="1800">
              <a:latin typeface="Calibri"/>
              <a:cs typeface="Calibri"/>
            </a:endParaRPr>
          </a:p>
          <a:p>
            <a:pPr marL="19685">
              <a:lnSpc>
                <a:spcPct val="100000"/>
              </a:lnSpc>
              <a:spcBef>
                <a:spcPts val="655"/>
              </a:spcBef>
            </a:pPr>
            <a:r>
              <a:rPr sz="2000" spc="155" dirty="0">
                <a:latin typeface="Calibri"/>
                <a:cs typeface="Calibri"/>
              </a:rPr>
              <a:t>коммуникабельность </a:t>
            </a:r>
            <a:endParaRPr sz="2000">
              <a:latin typeface="Calibri"/>
              <a:cs typeface="Calibri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206502" y="5535929"/>
            <a:ext cx="3779520" cy="955040"/>
            <a:chOff x="206502" y="5535929"/>
            <a:chExt cx="3779520" cy="955040"/>
          </a:xfrm>
        </p:grpSpPr>
        <p:pic>
          <p:nvPicPr>
            <p:cNvPr id="26" name="object 2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06502" y="5535929"/>
              <a:ext cx="3779520" cy="954773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335280" y="5664711"/>
              <a:ext cx="3522345" cy="697230"/>
            </a:xfrm>
            <a:custGeom>
              <a:avLst/>
              <a:gdLst/>
              <a:ahLst/>
              <a:cxnLst/>
              <a:rect l="l" t="t" r="r" b="b"/>
              <a:pathLst>
                <a:path w="3522345" h="697229">
                  <a:moveTo>
                    <a:pt x="3467074" y="0"/>
                  </a:moveTo>
                  <a:lnTo>
                    <a:pt x="54889" y="0"/>
                  </a:lnTo>
                  <a:lnTo>
                    <a:pt x="33523" y="4313"/>
                  </a:lnTo>
                  <a:lnTo>
                    <a:pt x="16076" y="16076"/>
                  </a:lnTo>
                  <a:lnTo>
                    <a:pt x="4313" y="33523"/>
                  </a:lnTo>
                  <a:lnTo>
                    <a:pt x="0" y="54889"/>
                  </a:lnTo>
                  <a:lnTo>
                    <a:pt x="0" y="642327"/>
                  </a:lnTo>
                  <a:lnTo>
                    <a:pt x="4313" y="663695"/>
                  </a:lnTo>
                  <a:lnTo>
                    <a:pt x="16076" y="681147"/>
                  </a:lnTo>
                  <a:lnTo>
                    <a:pt x="33523" y="692914"/>
                  </a:lnTo>
                  <a:lnTo>
                    <a:pt x="54889" y="697230"/>
                  </a:lnTo>
                  <a:lnTo>
                    <a:pt x="3467074" y="697230"/>
                  </a:lnTo>
                  <a:lnTo>
                    <a:pt x="3488440" y="692914"/>
                  </a:lnTo>
                  <a:lnTo>
                    <a:pt x="3505887" y="681147"/>
                  </a:lnTo>
                  <a:lnTo>
                    <a:pt x="3517650" y="663695"/>
                  </a:lnTo>
                  <a:lnTo>
                    <a:pt x="3521964" y="642327"/>
                  </a:lnTo>
                  <a:lnTo>
                    <a:pt x="3521964" y="54889"/>
                  </a:lnTo>
                  <a:lnTo>
                    <a:pt x="3517650" y="33523"/>
                  </a:lnTo>
                  <a:lnTo>
                    <a:pt x="3505887" y="16076"/>
                  </a:lnTo>
                  <a:lnTo>
                    <a:pt x="3488440" y="4313"/>
                  </a:lnTo>
                  <a:lnTo>
                    <a:pt x="346707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" name="object 28"/>
          <p:cNvSpPr txBox="1"/>
          <p:nvPr/>
        </p:nvSpPr>
        <p:spPr>
          <a:xfrm>
            <a:off x="1129595" y="5832466"/>
            <a:ext cx="1894839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000" dirty="0">
                <a:latin typeface="Calibri"/>
                <a:cs typeface="Calibri"/>
              </a:rPr>
              <a:t>к</a:t>
            </a:r>
            <a:r>
              <a:rPr sz="2000" spc="-155" dirty="0">
                <a:latin typeface="Calibri"/>
                <a:cs typeface="Calibri"/>
              </a:rPr>
              <a:t> </a:t>
            </a:r>
            <a:r>
              <a:rPr sz="2000" spc="-20" dirty="0">
                <a:latin typeface="Calibri"/>
                <a:cs typeface="Calibri"/>
              </a:rPr>
              <a:t>р</a:t>
            </a:r>
            <a:r>
              <a:rPr sz="2000" spc="-15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е</a:t>
            </a:r>
            <a:r>
              <a:rPr sz="2000" spc="-15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а</a:t>
            </a:r>
            <a:r>
              <a:rPr sz="2000" spc="-155" dirty="0">
                <a:latin typeface="Calibri"/>
                <a:cs typeface="Calibri"/>
              </a:rPr>
              <a:t> </a:t>
            </a:r>
            <a:r>
              <a:rPr sz="2000" spc="185" dirty="0">
                <a:latin typeface="Calibri"/>
                <a:cs typeface="Calibri"/>
              </a:rPr>
              <a:t>тив</a:t>
            </a:r>
            <a:r>
              <a:rPr sz="2000" spc="-145" dirty="0">
                <a:latin typeface="Calibri"/>
                <a:cs typeface="Calibri"/>
              </a:rPr>
              <a:t> </a:t>
            </a:r>
            <a:r>
              <a:rPr sz="2000" spc="135" dirty="0">
                <a:latin typeface="Calibri"/>
                <a:cs typeface="Calibri"/>
              </a:rPr>
              <a:t>но</a:t>
            </a:r>
            <a:r>
              <a:rPr sz="2000" spc="-15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с</a:t>
            </a:r>
            <a:r>
              <a:rPr sz="2000" spc="-15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т</a:t>
            </a:r>
            <a:r>
              <a:rPr sz="2000" spc="-155" dirty="0">
                <a:latin typeface="Calibri"/>
                <a:cs typeface="Calibri"/>
              </a:rPr>
              <a:t> </a:t>
            </a:r>
            <a:r>
              <a:rPr sz="2000" spc="-50" dirty="0">
                <a:latin typeface="Calibri"/>
                <a:cs typeface="Calibri"/>
              </a:rPr>
              <a:t>ь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502920" y="5437632"/>
            <a:ext cx="536575" cy="403860"/>
          </a:xfrm>
          <a:custGeom>
            <a:avLst/>
            <a:gdLst/>
            <a:ahLst/>
            <a:cxnLst/>
            <a:rect l="l" t="t" r="r" b="b"/>
            <a:pathLst>
              <a:path w="536575" h="403860">
                <a:moveTo>
                  <a:pt x="536448" y="98094"/>
                </a:moveTo>
                <a:lnTo>
                  <a:pt x="528739" y="59918"/>
                </a:lnTo>
                <a:lnTo>
                  <a:pt x="507707" y="28740"/>
                </a:lnTo>
                <a:lnTo>
                  <a:pt x="476529" y="7708"/>
                </a:lnTo>
                <a:lnTo>
                  <a:pt x="438353" y="0"/>
                </a:lnTo>
                <a:lnTo>
                  <a:pt x="98094" y="0"/>
                </a:lnTo>
                <a:lnTo>
                  <a:pt x="59905" y="7708"/>
                </a:lnTo>
                <a:lnTo>
                  <a:pt x="28727" y="28740"/>
                </a:lnTo>
                <a:lnTo>
                  <a:pt x="7696" y="59918"/>
                </a:lnTo>
                <a:lnTo>
                  <a:pt x="0" y="98094"/>
                </a:lnTo>
                <a:lnTo>
                  <a:pt x="0" y="305765"/>
                </a:lnTo>
                <a:lnTo>
                  <a:pt x="7696" y="343954"/>
                </a:lnTo>
                <a:lnTo>
                  <a:pt x="28727" y="375132"/>
                </a:lnTo>
                <a:lnTo>
                  <a:pt x="59905" y="396163"/>
                </a:lnTo>
                <a:lnTo>
                  <a:pt x="98094" y="403860"/>
                </a:lnTo>
                <a:lnTo>
                  <a:pt x="438353" y="403860"/>
                </a:lnTo>
                <a:lnTo>
                  <a:pt x="476529" y="396163"/>
                </a:lnTo>
                <a:lnTo>
                  <a:pt x="507707" y="375132"/>
                </a:lnTo>
                <a:lnTo>
                  <a:pt x="528739" y="343954"/>
                </a:lnTo>
                <a:lnTo>
                  <a:pt x="536448" y="305765"/>
                </a:lnTo>
                <a:lnTo>
                  <a:pt x="536448" y="98094"/>
                </a:lnTo>
                <a:close/>
              </a:path>
            </a:pathLst>
          </a:custGeom>
          <a:solidFill>
            <a:srgbClr val="62B9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700675" y="5475221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0" dirty="0">
                <a:solidFill>
                  <a:srgbClr val="FFFFFF"/>
                </a:solidFill>
                <a:latin typeface="Calibri"/>
                <a:cs typeface="Calibri"/>
              </a:rPr>
              <a:t>5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1" name="object 31"/>
          <p:cNvGrpSpPr/>
          <p:nvPr/>
        </p:nvGrpSpPr>
        <p:grpSpPr>
          <a:xfrm>
            <a:off x="8205978" y="1315974"/>
            <a:ext cx="3779520" cy="1053465"/>
            <a:chOff x="8205978" y="1315974"/>
            <a:chExt cx="3779520" cy="1053465"/>
          </a:xfrm>
        </p:grpSpPr>
        <p:pic>
          <p:nvPicPr>
            <p:cNvPr id="32" name="object 3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205978" y="1414272"/>
              <a:ext cx="3779520" cy="954786"/>
            </a:xfrm>
            <a:prstGeom prst="rect">
              <a:avLst/>
            </a:prstGeom>
          </p:spPr>
        </p:pic>
        <p:sp>
          <p:nvSpPr>
            <p:cNvPr id="33" name="object 33"/>
            <p:cNvSpPr/>
            <p:nvPr/>
          </p:nvSpPr>
          <p:spPr>
            <a:xfrm>
              <a:off x="8334756" y="1543050"/>
              <a:ext cx="3522345" cy="697230"/>
            </a:xfrm>
            <a:custGeom>
              <a:avLst/>
              <a:gdLst/>
              <a:ahLst/>
              <a:cxnLst/>
              <a:rect l="l" t="t" r="r" b="b"/>
              <a:pathLst>
                <a:path w="3522345" h="697230">
                  <a:moveTo>
                    <a:pt x="3467074" y="0"/>
                  </a:moveTo>
                  <a:lnTo>
                    <a:pt x="54889" y="0"/>
                  </a:lnTo>
                  <a:lnTo>
                    <a:pt x="33523" y="4313"/>
                  </a:lnTo>
                  <a:lnTo>
                    <a:pt x="16076" y="16076"/>
                  </a:lnTo>
                  <a:lnTo>
                    <a:pt x="4313" y="33523"/>
                  </a:lnTo>
                  <a:lnTo>
                    <a:pt x="0" y="54889"/>
                  </a:lnTo>
                  <a:lnTo>
                    <a:pt x="0" y="642327"/>
                  </a:lnTo>
                  <a:lnTo>
                    <a:pt x="4313" y="663695"/>
                  </a:lnTo>
                  <a:lnTo>
                    <a:pt x="16076" y="681147"/>
                  </a:lnTo>
                  <a:lnTo>
                    <a:pt x="33523" y="692914"/>
                  </a:lnTo>
                  <a:lnTo>
                    <a:pt x="54889" y="697230"/>
                  </a:lnTo>
                  <a:lnTo>
                    <a:pt x="3467074" y="697230"/>
                  </a:lnTo>
                  <a:lnTo>
                    <a:pt x="3488440" y="692914"/>
                  </a:lnTo>
                  <a:lnTo>
                    <a:pt x="3505887" y="681147"/>
                  </a:lnTo>
                  <a:lnTo>
                    <a:pt x="3517650" y="663695"/>
                  </a:lnTo>
                  <a:lnTo>
                    <a:pt x="3521964" y="642327"/>
                  </a:lnTo>
                  <a:lnTo>
                    <a:pt x="3521964" y="54889"/>
                  </a:lnTo>
                  <a:lnTo>
                    <a:pt x="3517650" y="33523"/>
                  </a:lnTo>
                  <a:lnTo>
                    <a:pt x="3505887" y="16076"/>
                  </a:lnTo>
                  <a:lnTo>
                    <a:pt x="3488440" y="4313"/>
                  </a:lnTo>
                  <a:lnTo>
                    <a:pt x="346707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8503158" y="1315973"/>
              <a:ext cx="536575" cy="403860"/>
            </a:xfrm>
            <a:custGeom>
              <a:avLst/>
              <a:gdLst/>
              <a:ahLst/>
              <a:cxnLst/>
              <a:rect l="l" t="t" r="r" b="b"/>
              <a:pathLst>
                <a:path w="536575" h="403860">
                  <a:moveTo>
                    <a:pt x="536448" y="98094"/>
                  </a:moveTo>
                  <a:lnTo>
                    <a:pt x="528739" y="59918"/>
                  </a:lnTo>
                  <a:lnTo>
                    <a:pt x="507707" y="28740"/>
                  </a:lnTo>
                  <a:lnTo>
                    <a:pt x="476529" y="7708"/>
                  </a:lnTo>
                  <a:lnTo>
                    <a:pt x="438353" y="0"/>
                  </a:lnTo>
                  <a:lnTo>
                    <a:pt x="98094" y="0"/>
                  </a:lnTo>
                  <a:lnTo>
                    <a:pt x="59905" y="7708"/>
                  </a:lnTo>
                  <a:lnTo>
                    <a:pt x="28727" y="28740"/>
                  </a:lnTo>
                  <a:lnTo>
                    <a:pt x="7696" y="59918"/>
                  </a:lnTo>
                  <a:lnTo>
                    <a:pt x="0" y="98094"/>
                  </a:lnTo>
                  <a:lnTo>
                    <a:pt x="0" y="305765"/>
                  </a:lnTo>
                  <a:lnTo>
                    <a:pt x="7696" y="343954"/>
                  </a:lnTo>
                  <a:lnTo>
                    <a:pt x="28727" y="375132"/>
                  </a:lnTo>
                  <a:lnTo>
                    <a:pt x="59905" y="396151"/>
                  </a:lnTo>
                  <a:lnTo>
                    <a:pt x="98094" y="403860"/>
                  </a:lnTo>
                  <a:lnTo>
                    <a:pt x="438353" y="403860"/>
                  </a:lnTo>
                  <a:lnTo>
                    <a:pt x="476529" y="396151"/>
                  </a:lnTo>
                  <a:lnTo>
                    <a:pt x="507707" y="375132"/>
                  </a:lnTo>
                  <a:lnTo>
                    <a:pt x="528739" y="343954"/>
                  </a:lnTo>
                  <a:lnTo>
                    <a:pt x="536448" y="305765"/>
                  </a:lnTo>
                  <a:lnTo>
                    <a:pt x="536448" y="98094"/>
                  </a:lnTo>
                  <a:close/>
                </a:path>
              </a:pathLst>
            </a:custGeom>
            <a:solidFill>
              <a:srgbClr val="62B9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5" name="object 35"/>
          <p:cNvSpPr txBox="1"/>
          <p:nvPr/>
        </p:nvSpPr>
        <p:spPr>
          <a:xfrm>
            <a:off x="8700604" y="1278510"/>
            <a:ext cx="2771140" cy="762000"/>
          </a:xfrm>
          <a:prstGeom prst="rect">
            <a:avLst/>
          </a:prstGeom>
        </p:spPr>
        <p:txBody>
          <a:bodyPr vert="horz" wrap="square" lIns="0" tIns="869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85"/>
              </a:spcBef>
            </a:pPr>
            <a:r>
              <a:rPr sz="1800" spc="-50" dirty="0">
                <a:solidFill>
                  <a:srgbClr val="FFFFFF"/>
                </a:solidFill>
                <a:latin typeface="Calibri"/>
                <a:cs typeface="Calibri"/>
              </a:rPr>
              <a:t>6</a:t>
            </a:r>
            <a:endParaRPr sz="1800">
              <a:latin typeface="Calibri"/>
              <a:cs typeface="Calibri"/>
            </a:endParaRPr>
          </a:p>
          <a:p>
            <a:pPr marL="32384">
              <a:lnSpc>
                <a:spcPct val="100000"/>
              </a:lnSpc>
              <a:spcBef>
                <a:spcPts val="655"/>
              </a:spcBef>
            </a:pPr>
            <a:r>
              <a:rPr sz="2000" spc="40" dirty="0">
                <a:latin typeface="Calibri"/>
                <a:cs typeface="Calibri"/>
              </a:rPr>
              <a:t>дисциплинированность</a:t>
            </a:r>
            <a:endParaRPr sz="2000">
              <a:latin typeface="Calibri"/>
              <a:cs typeface="Calibri"/>
            </a:endParaRPr>
          </a:p>
        </p:txBody>
      </p:sp>
      <p:grpSp>
        <p:nvGrpSpPr>
          <p:cNvPr id="36" name="object 36"/>
          <p:cNvGrpSpPr/>
          <p:nvPr/>
        </p:nvGrpSpPr>
        <p:grpSpPr>
          <a:xfrm>
            <a:off x="8205978" y="2444495"/>
            <a:ext cx="3779520" cy="955040"/>
            <a:chOff x="8205978" y="2444495"/>
            <a:chExt cx="3779520" cy="955040"/>
          </a:xfrm>
        </p:grpSpPr>
        <p:pic>
          <p:nvPicPr>
            <p:cNvPr id="37" name="object 3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205978" y="2444495"/>
              <a:ext cx="3779520" cy="954773"/>
            </a:xfrm>
            <a:prstGeom prst="rect">
              <a:avLst/>
            </a:prstGeom>
          </p:spPr>
        </p:pic>
        <p:sp>
          <p:nvSpPr>
            <p:cNvPr id="38" name="object 38"/>
            <p:cNvSpPr/>
            <p:nvPr/>
          </p:nvSpPr>
          <p:spPr>
            <a:xfrm>
              <a:off x="8334756" y="2573273"/>
              <a:ext cx="3522345" cy="697230"/>
            </a:xfrm>
            <a:custGeom>
              <a:avLst/>
              <a:gdLst/>
              <a:ahLst/>
              <a:cxnLst/>
              <a:rect l="l" t="t" r="r" b="b"/>
              <a:pathLst>
                <a:path w="3522345" h="697229">
                  <a:moveTo>
                    <a:pt x="3467074" y="0"/>
                  </a:moveTo>
                  <a:lnTo>
                    <a:pt x="54889" y="0"/>
                  </a:lnTo>
                  <a:lnTo>
                    <a:pt x="33523" y="4313"/>
                  </a:lnTo>
                  <a:lnTo>
                    <a:pt x="16076" y="16076"/>
                  </a:lnTo>
                  <a:lnTo>
                    <a:pt x="4313" y="33523"/>
                  </a:lnTo>
                  <a:lnTo>
                    <a:pt x="0" y="54889"/>
                  </a:lnTo>
                  <a:lnTo>
                    <a:pt x="0" y="642327"/>
                  </a:lnTo>
                  <a:lnTo>
                    <a:pt x="4313" y="663695"/>
                  </a:lnTo>
                  <a:lnTo>
                    <a:pt x="16076" y="681147"/>
                  </a:lnTo>
                  <a:lnTo>
                    <a:pt x="33523" y="692914"/>
                  </a:lnTo>
                  <a:lnTo>
                    <a:pt x="54889" y="697230"/>
                  </a:lnTo>
                  <a:lnTo>
                    <a:pt x="3467074" y="697230"/>
                  </a:lnTo>
                  <a:lnTo>
                    <a:pt x="3488440" y="692914"/>
                  </a:lnTo>
                  <a:lnTo>
                    <a:pt x="3505887" y="681147"/>
                  </a:lnTo>
                  <a:lnTo>
                    <a:pt x="3517650" y="663695"/>
                  </a:lnTo>
                  <a:lnTo>
                    <a:pt x="3521964" y="642327"/>
                  </a:lnTo>
                  <a:lnTo>
                    <a:pt x="3521964" y="54889"/>
                  </a:lnTo>
                  <a:lnTo>
                    <a:pt x="3517650" y="33523"/>
                  </a:lnTo>
                  <a:lnTo>
                    <a:pt x="3505887" y="16076"/>
                  </a:lnTo>
                  <a:lnTo>
                    <a:pt x="3488440" y="4313"/>
                  </a:lnTo>
                  <a:lnTo>
                    <a:pt x="346707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9" name="object 39"/>
          <p:cNvSpPr txBox="1"/>
          <p:nvPr/>
        </p:nvSpPr>
        <p:spPr>
          <a:xfrm>
            <a:off x="9435845" y="2740964"/>
            <a:ext cx="1320165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000" spc="-10" dirty="0">
                <a:latin typeface="Calibri"/>
                <a:cs typeface="Calibri"/>
              </a:rPr>
              <a:t>с</a:t>
            </a:r>
            <a:r>
              <a:rPr sz="2000" spc="-155" dirty="0">
                <a:latin typeface="Calibri"/>
                <a:cs typeface="Calibri"/>
              </a:rPr>
              <a:t> </a:t>
            </a:r>
            <a:r>
              <a:rPr sz="2000" spc="135" dirty="0">
                <a:latin typeface="Calibri"/>
                <a:cs typeface="Calibri"/>
              </a:rPr>
              <a:t>ме</a:t>
            </a:r>
            <a:r>
              <a:rPr sz="2000" spc="-185" dirty="0">
                <a:latin typeface="Calibri"/>
                <a:cs typeface="Calibri"/>
              </a:rPr>
              <a:t> </a:t>
            </a:r>
            <a:r>
              <a:rPr sz="2000" spc="-20" dirty="0">
                <a:latin typeface="Calibri"/>
                <a:cs typeface="Calibri"/>
              </a:rPr>
              <a:t>л</a:t>
            </a:r>
            <a:r>
              <a:rPr sz="2000" spc="-15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о</a:t>
            </a:r>
            <a:r>
              <a:rPr sz="2000" spc="-14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с</a:t>
            </a:r>
            <a:r>
              <a:rPr sz="2000" spc="-155" dirty="0">
                <a:latin typeface="Calibri"/>
                <a:cs typeface="Calibri"/>
              </a:rPr>
              <a:t> </a:t>
            </a:r>
            <a:r>
              <a:rPr sz="2000" spc="114" dirty="0">
                <a:latin typeface="Calibri"/>
                <a:cs typeface="Calibri"/>
              </a:rPr>
              <a:t>ть 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8503158" y="2346197"/>
            <a:ext cx="536575" cy="403860"/>
          </a:xfrm>
          <a:custGeom>
            <a:avLst/>
            <a:gdLst/>
            <a:ahLst/>
            <a:cxnLst/>
            <a:rect l="l" t="t" r="r" b="b"/>
            <a:pathLst>
              <a:path w="536575" h="403860">
                <a:moveTo>
                  <a:pt x="536448" y="98094"/>
                </a:moveTo>
                <a:lnTo>
                  <a:pt x="528739" y="59918"/>
                </a:lnTo>
                <a:lnTo>
                  <a:pt x="507707" y="28740"/>
                </a:lnTo>
                <a:lnTo>
                  <a:pt x="476529" y="7708"/>
                </a:lnTo>
                <a:lnTo>
                  <a:pt x="438353" y="0"/>
                </a:lnTo>
                <a:lnTo>
                  <a:pt x="98094" y="0"/>
                </a:lnTo>
                <a:lnTo>
                  <a:pt x="59905" y="7708"/>
                </a:lnTo>
                <a:lnTo>
                  <a:pt x="28727" y="28740"/>
                </a:lnTo>
                <a:lnTo>
                  <a:pt x="7696" y="59918"/>
                </a:lnTo>
                <a:lnTo>
                  <a:pt x="0" y="98094"/>
                </a:lnTo>
                <a:lnTo>
                  <a:pt x="0" y="305765"/>
                </a:lnTo>
                <a:lnTo>
                  <a:pt x="7696" y="343954"/>
                </a:lnTo>
                <a:lnTo>
                  <a:pt x="28727" y="375132"/>
                </a:lnTo>
                <a:lnTo>
                  <a:pt x="59905" y="396151"/>
                </a:lnTo>
                <a:lnTo>
                  <a:pt x="98094" y="403860"/>
                </a:lnTo>
                <a:lnTo>
                  <a:pt x="438353" y="403860"/>
                </a:lnTo>
                <a:lnTo>
                  <a:pt x="476529" y="396151"/>
                </a:lnTo>
                <a:lnTo>
                  <a:pt x="507707" y="375132"/>
                </a:lnTo>
                <a:lnTo>
                  <a:pt x="528739" y="343954"/>
                </a:lnTo>
                <a:lnTo>
                  <a:pt x="536448" y="305765"/>
                </a:lnTo>
                <a:lnTo>
                  <a:pt x="536448" y="98094"/>
                </a:lnTo>
                <a:close/>
              </a:path>
            </a:pathLst>
          </a:custGeom>
          <a:solidFill>
            <a:srgbClr val="62B9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/>
          <p:nvPr/>
        </p:nvSpPr>
        <p:spPr>
          <a:xfrm>
            <a:off x="8700604" y="2383726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0" dirty="0">
                <a:solidFill>
                  <a:srgbClr val="FFFFFF"/>
                </a:solidFill>
                <a:latin typeface="Calibri"/>
                <a:cs typeface="Calibri"/>
              </a:rPr>
              <a:t>7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42" name="object 42"/>
          <p:cNvGrpSpPr/>
          <p:nvPr/>
        </p:nvGrpSpPr>
        <p:grpSpPr>
          <a:xfrm>
            <a:off x="8205978" y="3475482"/>
            <a:ext cx="3779520" cy="955040"/>
            <a:chOff x="8205978" y="3475482"/>
            <a:chExt cx="3779520" cy="955040"/>
          </a:xfrm>
        </p:grpSpPr>
        <p:pic>
          <p:nvPicPr>
            <p:cNvPr id="43" name="object 4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205978" y="3475482"/>
              <a:ext cx="3779520" cy="954785"/>
            </a:xfrm>
            <a:prstGeom prst="rect">
              <a:avLst/>
            </a:prstGeom>
          </p:spPr>
        </p:pic>
        <p:sp>
          <p:nvSpPr>
            <p:cNvPr id="44" name="object 44"/>
            <p:cNvSpPr/>
            <p:nvPr/>
          </p:nvSpPr>
          <p:spPr>
            <a:xfrm>
              <a:off x="8334756" y="3604260"/>
              <a:ext cx="3522345" cy="697230"/>
            </a:xfrm>
            <a:custGeom>
              <a:avLst/>
              <a:gdLst/>
              <a:ahLst/>
              <a:cxnLst/>
              <a:rect l="l" t="t" r="r" b="b"/>
              <a:pathLst>
                <a:path w="3522345" h="697229">
                  <a:moveTo>
                    <a:pt x="3467074" y="0"/>
                  </a:moveTo>
                  <a:lnTo>
                    <a:pt x="54889" y="0"/>
                  </a:lnTo>
                  <a:lnTo>
                    <a:pt x="33523" y="4313"/>
                  </a:lnTo>
                  <a:lnTo>
                    <a:pt x="16076" y="16076"/>
                  </a:lnTo>
                  <a:lnTo>
                    <a:pt x="4313" y="33523"/>
                  </a:lnTo>
                  <a:lnTo>
                    <a:pt x="0" y="54889"/>
                  </a:lnTo>
                  <a:lnTo>
                    <a:pt x="0" y="642327"/>
                  </a:lnTo>
                  <a:lnTo>
                    <a:pt x="4313" y="663695"/>
                  </a:lnTo>
                  <a:lnTo>
                    <a:pt x="16076" y="681147"/>
                  </a:lnTo>
                  <a:lnTo>
                    <a:pt x="33523" y="692914"/>
                  </a:lnTo>
                  <a:lnTo>
                    <a:pt x="54889" y="697230"/>
                  </a:lnTo>
                  <a:lnTo>
                    <a:pt x="3467074" y="697230"/>
                  </a:lnTo>
                  <a:lnTo>
                    <a:pt x="3488440" y="692914"/>
                  </a:lnTo>
                  <a:lnTo>
                    <a:pt x="3505887" y="681147"/>
                  </a:lnTo>
                  <a:lnTo>
                    <a:pt x="3517650" y="663695"/>
                  </a:lnTo>
                  <a:lnTo>
                    <a:pt x="3521964" y="642327"/>
                  </a:lnTo>
                  <a:lnTo>
                    <a:pt x="3521964" y="54889"/>
                  </a:lnTo>
                  <a:lnTo>
                    <a:pt x="3517650" y="33523"/>
                  </a:lnTo>
                  <a:lnTo>
                    <a:pt x="3505887" y="16076"/>
                  </a:lnTo>
                  <a:lnTo>
                    <a:pt x="3488440" y="4313"/>
                  </a:lnTo>
                  <a:lnTo>
                    <a:pt x="346707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5" name="object 45"/>
          <p:cNvSpPr txBox="1"/>
          <p:nvPr/>
        </p:nvSpPr>
        <p:spPr>
          <a:xfrm>
            <a:off x="8951976" y="3771468"/>
            <a:ext cx="2249805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000" spc="-10" dirty="0">
                <a:latin typeface="Calibri"/>
                <a:cs typeface="Calibri"/>
              </a:rPr>
              <a:t>с</a:t>
            </a:r>
            <a:r>
              <a:rPr sz="2000" spc="-15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п</a:t>
            </a:r>
            <a:r>
              <a:rPr sz="2000" spc="-150" dirty="0">
                <a:latin typeface="Calibri"/>
                <a:cs typeface="Calibri"/>
              </a:rPr>
              <a:t> </a:t>
            </a:r>
            <a:r>
              <a:rPr sz="2000" spc="-20" dirty="0">
                <a:latin typeface="Calibri"/>
                <a:cs typeface="Calibri"/>
              </a:rPr>
              <a:t>р</a:t>
            </a:r>
            <a:r>
              <a:rPr sz="2000" spc="-15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а</a:t>
            </a:r>
            <a:r>
              <a:rPr sz="2000" spc="-14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в</a:t>
            </a:r>
            <a:r>
              <a:rPr sz="2000" spc="-15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е</a:t>
            </a:r>
            <a:r>
              <a:rPr sz="2000" spc="-18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д</a:t>
            </a:r>
            <a:r>
              <a:rPr sz="2000" spc="-150" dirty="0">
                <a:latin typeface="Calibri"/>
                <a:cs typeface="Calibri"/>
              </a:rPr>
              <a:t> </a:t>
            </a:r>
            <a:r>
              <a:rPr sz="2000" spc="-20" dirty="0">
                <a:latin typeface="Calibri"/>
                <a:cs typeface="Calibri"/>
              </a:rPr>
              <a:t>л</a:t>
            </a:r>
            <a:r>
              <a:rPr sz="2000" spc="-155" dirty="0">
                <a:latin typeface="Calibri"/>
                <a:cs typeface="Calibri"/>
              </a:rPr>
              <a:t> </a:t>
            </a:r>
            <a:r>
              <a:rPr sz="2000" spc="135" dirty="0">
                <a:latin typeface="Calibri"/>
                <a:cs typeface="Calibri"/>
              </a:rPr>
              <a:t>ив</a:t>
            </a:r>
            <a:r>
              <a:rPr sz="2000" spc="-14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о</a:t>
            </a:r>
            <a:r>
              <a:rPr sz="2000" spc="-15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с</a:t>
            </a:r>
            <a:r>
              <a:rPr sz="2000" spc="-15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т</a:t>
            </a:r>
            <a:r>
              <a:rPr sz="2000" spc="-155" dirty="0">
                <a:latin typeface="Calibri"/>
                <a:cs typeface="Calibri"/>
              </a:rPr>
              <a:t> </a:t>
            </a:r>
            <a:r>
              <a:rPr sz="2000" spc="-50" dirty="0">
                <a:latin typeface="Calibri"/>
                <a:cs typeface="Calibri"/>
              </a:rPr>
              <a:t>ь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8503158" y="3376421"/>
            <a:ext cx="536575" cy="403860"/>
          </a:xfrm>
          <a:custGeom>
            <a:avLst/>
            <a:gdLst/>
            <a:ahLst/>
            <a:cxnLst/>
            <a:rect l="l" t="t" r="r" b="b"/>
            <a:pathLst>
              <a:path w="536575" h="403860">
                <a:moveTo>
                  <a:pt x="536448" y="98094"/>
                </a:moveTo>
                <a:lnTo>
                  <a:pt x="528739" y="59918"/>
                </a:lnTo>
                <a:lnTo>
                  <a:pt x="507707" y="28740"/>
                </a:lnTo>
                <a:lnTo>
                  <a:pt x="476529" y="7708"/>
                </a:lnTo>
                <a:lnTo>
                  <a:pt x="438353" y="0"/>
                </a:lnTo>
                <a:lnTo>
                  <a:pt x="98094" y="0"/>
                </a:lnTo>
                <a:lnTo>
                  <a:pt x="59905" y="7708"/>
                </a:lnTo>
                <a:lnTo>
                  <a:pt x="28727" y="28740"/>
                </a:lnTo>
                <a:lnTo>
                  <a:pt x="7696" y="59918"/>
                </a:lnTo>
                <a:lnTo>
                  <a:pt x="0" y="98094"/>
                </a:lnTo>
                <a:lnTo>
                  <a:pt x="0" y="305765"/>
                </a:lnTo>
                <a:lnTo>
                  <a:pt x="7696" y="343954"/>
                </a:lnTo>
                <a:lnTo>
                  <a:pt x="28727" y="375132"/>
                </a:lnTo>
                <a:lnTo>
                  <a:pt x="59905" y="396151"/>
                </a:lnTo>
                <a:lnTo>
                  <a:pt x="98094" y="403860"/>
                </a:lnTo>
                <a:lnTo>
                  <a:pt x="438353" y="403860"/>
                </a:lnTo>
                <a:lnTo>
                  <a:pt x="476529" y="396151"/>
                </a:lnTo>
                <a:lnTo>
                  <a:pt x="507707" y="375132"/>
                </a:lnTo>
                <a:lnTo>
                  <a:pt x="528739" y="343954"/>
                </a:lnTo>
                <a:lnTo>
                  <a:pt x="536448" y="305765"/>
                </a:lnTo>
                <a:lnTo>
                  <a:pt x="536448" y="98094"/>
                </a:lnTo>
                <a:close/>
              </a:path>
            </a:pathLst>
          </a:custGeom>
          <a:solidFill>
            <a:srgbClr val="62B9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 txBox="1"/>
          <p:nvPr/>
        </p:nvSpPr>
        <p:spPr>
          <a:xfrm>
            <a:off x="8700604" y="3414229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0" dirty="0">
                <a:solidFill>
                  <a:srgbClr val="FFFFFF"/>
                </a:solidFill>
                <a:latin typeface="Calibri"/>
                <a:cs typeface="Calibri"/>
              </a:rPr>
              <a:t>8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48" name="object 48"/>
          <p:cNvGrpSpPr/>
          <p:nvPr/>
        </p:nvGrpSpPr>
        <p:grpSpPr>
          <a:xfrm>
            <a:off x="8205978" y="4505705"/>
            <a:ext cx="3779520" cy="955040"/>
            <a:chOff x="8205978" y="4505705"/>
            <a:chExt cx="3779520" cy="955040"/>
          </a:xfrm>
        </p:grpSpPr>
        <p:pic>
          <p:nvPicPr>
            <p:cNvPr id="49" name="object 4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205978" y="4505705"/>
              <a:ext cx="3779520" cy="954785"/>
            </a:xfrm>
            <a:prstGeom prst="rect">
              <a:avLst/>
            </a:prstGeom>
          </p:spPr>
        </p:pic>
        <p:sp>
          <p:nvSpPr>
            <p:cNvPr id="50" name="object 50"/>
            <p:cNvSpPr/>
            <p:nvPr/>
          </p:nvSpPr>
          <p:spPr>
            <a:xfrm>
              <a:off x="8334756" y="4634483"/>
              <a:ext cx="3522345" cy="697230"/>
            </a:xfrm>
            <a:custGeom>
              <a:avLst/>
              <a:gdLst/>
              <a:ahLst/>
              <a:cxnLst/>
              <a:rect l="l" t="t" r="r" b="b"/>
              <a:pathLst>
                <a:path w="3522345" h="697229">
                  <a:moveTo>
                    <a:pt x="3467074" y="0"/>
                  </a:moveTo>
                  <a:lnTo>
                    <a:pt x="54889" y="0"/>
                  </a:lnTo>
                  <a:lnTo>
                    <a:pt x="33523" y="4313"/>
                  </a:lnTo>
                  <a:lnTo>
                    <a:pt x="16076" y="16076"/>
                  </a:lnTo>
                  <a:lnTo>
                    <a:pt x="4313" y="33523"/>
                  </a:lnTo>
                  <a:lnTo>
                    <a:pt x="0" y="54889"/>
                  </a:lnTo>
                  <a:lnTo>
                    <a:pt x="0" y="642327"/>
                  </a:lnTo>
                  <a:lnTo>
                    <a:pt x="4313" y="663695"/>
                  </a:lnTo>
                  <a:lnTo>
                    <a:pt x="16076" y="681147"/>
                  </a:lnTo>
                  <a:lnTo>
                    <a:pt x="33523" y="692914"/>
                  </a:lnTo>
                  <a:lnTo>
                    <a:pt x="54889" y="697230"/>
                  </a:lnTo>
                  <a:lnTo>
                    <a:pt x="3467074" y="697230"/>
                  </a:lnTo>
                  <a:lnTo>
                    <a:pt x="3488440" y="692914"/>
                  </a:lnTo>
                  <a:lnTo>
                    <a:pt x="3505887" y="681147"/>
                  </a:lnTo>
                  <a:lnTo>
                    <a:pt x="3517650" y="663695"/>
                  </a:lnTo>
                  <a:lnTo>
                    <a:pt x="3521964" y="642327"/>
                  </a:lnTo>
                  <a:lnTo>
                    <a:pt x="3521964" y="54889"/>
                  </a:lnTo>
                  <a:lnTo>
                    <a:pt x="3517650" y="33523"/>
                  </a:lnTo>
                  <a:lnTo>
                    <a:pt x="3505887" y="16076"/>
                  </a:lnTo>
                  <a:lnTo>
                    <a:pt x="3488440" y="4313"/>
                  </a:lnTo>
                  <a:lnTo>
                    <a:pt x="346707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1" name="object 51"/>
          <p:cNvSpPr txBox="1"/>
          <p:nvPr/>
        </p:nvSpPr>
        <p:spPr>
          <a:xfrm>
            <a:off x="9464776" y="4801971"/>
            <a:ext cx="1263015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000" dirty="0">
                <a:latin typeface="Calibri"/>
                <a:cs typeface="Calibri"/>
              </a:rPr>
              <a:t>г</a:t>
            </a:r>
            <a:r>
              <a:rPr sz="2000" spc="-155" dirty="0">
                <a:latin typeface="Calibri"/>
                <a:cs typeface="Calibri"/>
              </a:rPr>
              <a:t> </a:t>
            </a:r>
            <a:r>
              <a:rPr sz="2000" spc="150" dirty="0">
                <a:latin typeface="Calibri"/>
                <a:cs typeface="Calibri"/>
              </a:rPr>
              <a:t>иб</a:t>
            </a:r>
            <a:r>
              <a:rPr sz="2000" spc="-15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к</a:t>
            </a:r>
            <a:r>
              <a:rPr sz="2000" spc="-18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о</a:t>
            </a:r>
            <a:r>
              <a:rPr sz="2000" spc="-15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с</a:t>
            </a:r>
            <a:r>
              <a:rPr sz="2000" spc="-155" dirty="0">
                <a:latin typeface="Calibri"/>
                <a:cs typeface="Calibri"/>
              </a:rPr>
              <a:t> </a:t>
            </a:r>
            <a:r>
              <a:rPr sz="2000" spc="114" dirty="0">
                <a:latin typeface="Calibri"/>
                <a:cs typeface="Calibri"/>
              </a:rPr>
              <a:t>ть 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8503158" y="4407407"/>
            <a:ext cx="536575" cy="403860"/>
          </a:xfrm>
          <a:custGeom>
            <a:avLst/>
            <a:gdLst/>
            <a:ahLst/>
            <a:cxnLst/>
            <a:rect l="l" t="t" r="r" b="b"/>
            <a:pathLst>
              <a:path w="536575" h="403860">
                <a:moveTo>
                  <a:pt x="536448" y="98094"/>
                </a:moveTo>
                <a:lnTo>
                  <a:pt x="528739" y="59918"/>
                </a:lnTo>
                <a:lnTo>
                  <a:pt x="507707" y="28740"/>
                </a:lnTo>
                <a:lnTo>
                  <a:pt x="476529" y="7708"/>
                </a:lnTo>
                <a:lnTo>
                  <a:pt x="438353" y="0"/>
                </a:lnTo>
                <a:lnTo>
                  <a:pt x="98094" y="0"/>
                </a:lnTo>
                <a:lnTo>
                  <a:pt x="59905" y="7708"/>
                </a:lnTo>
                <a:lnTo>
                  <a:pt x="28727" y="28740"/>
                </a:lnTo>
                <a:lnTo>
                  <a:pt x="7696" y="59918"/>
                </a:lnTo>
                <a:lnTo>
                  <a:pt x="0" y="98094"/>
                </a:lnTo>
                <a:lnTo>
                  <a:pt x="0" y="305765"/>
                </a:lnTo>
                <a:lnTo>
                  <a:pt x="7696" y="343954"/>
                </a:lnTo>
                <a:lnTo>
                  <a:pt x="28727" y="375132"/>
                </a:lnTo>
                <a:lnTo>
                  <a:pt x="59905" y="396151"/>
                </a:lnTo>
                <a:lnTo>
                  <a:pt x="98094" y="403860"/>
                </a:lnTo>
                <a:lnTo>
                  <a:pt x="438353" y="403860"/>
                </a:lnTo>
                <a:lnTo>
                  <a:pt x="476529" y="396151"/>
                </a:lnTo>
                <a:lnTo>
                  <a:pt x="507707" y="375132"/>
                </a:lnTo>
                <a:lnTo>
                  <a:pt x="528739" y="343954"/>
                </a:lnTo>
                <a:lnTo>
                  <a:pt x="536448" y="305765"/>
                </a:lnTo>
                <a:lnTo>
                  <a:pt x="536448" y="98094"/>
                </a:lnTo>
                <a:close/>
              </a:path>
            </a:pathLst>
          </a:custGeom>
          <a:solidFill>
            <a:srgbClr val="62B9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 txBox="1"/>
          <p:nvPr/>
        </p:nvSpPr>
        <p:spPr>
          <a:xfrm>
            <a:off x="8700604" y="4444720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0" dirty="0">
                <a:solidFill>
                  <a:srgbClr val="FFFFFF"/>
                </a:solidFill>
                <a:latin typeface="Calibri"/>
                <a:cs typeface="Calibri"/>
              </a:rPr>
              <a:t>9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54" name="object 54"/>
          <p:cNvGrpSpPr/>
          <p:nvPr/>
        </p:nvGrpSpPr>
        <p:grpSpPr>
          <a:xfrm>
            <a:off x="8205978" y="5349240"/>
            <a:ext cx="3779520" cy="1328420"/>
            <a:chOff x="8205978" y="5349240"/>
            <a:chExt cx="3779520" cy="1328420"/>
          </a:xfrm>
        </p:grpSpPr>
        <p:pic>
          <p:nvPicPr>
            <p:cNvPr id="55" name="object 5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205978" y="5349240"/>
              <a:ext cx="3779520" cy="1328166"/>
            </a:xfrm>
            <a:prstGeom prst="rect">
              <a:avLst/>
            </a:prstGeom>
          </p:spPr>
        </p:pic>
        <p:sp>
          <p:nvSpPr>
            <p:cNvPr id="56" name="object 56"/>
            <p:cNvSpPr/>
            <p:nvPr/>
          </p:nvSpPr>
          <p:spPr>
            <a:xfrm>
              <a:off x="8334756" y="5478018"/>
              <a:ext cx="3522345" cy="1070610"/>
            </a:xfrm>
            <a:custGeom>
              <a:avLst/>
              <a:gdLst/>
              <a:ahLst/>
              <a:cxnLst/>
              <a:rect l="l" t="t" r="r" b="b"/>
              <a:pathLst>
                <a:path w="3522345" h="1070609">
                  <a:moveTo>
                    <a:pt x="3437674" y="0"/>
                  </a:moveTo>
                  <a:lnTo>
                    <a:pt x="84289" y="0"/>
                  </a:lnTo>
                  <a:lnTo>
                    <a:pt x="51477" y="6623"/>
                  </a:lnTo>
                  <a:lnTo>
                    <a:pt x="24685" y="24685"/>
                  </a:lnTo>
                  <a:lnTo>
                    <a:pt x="6623" y="51477"/>
                  </a:lnTo>
                  <a:lnTo>
                    <a:pt x="0" y="84289"/>
                  </a:lnTo>
                  <a:lnTo>
                    <a:pt x="0" y="986320"/>
                  </a:lnTo>
                  <a:lnTo>
                    <a:pt x="6623" y="1019132"/>
                  </a:lnTo>
                  <a:lnTo>
                    <a:pt x="24685" y="1045924"/>
                  </a:lnTo>
                  <a:lnTo>
                    <a:pt x="51477" y="1063986"/>
                  </a:lnTo>
                  <a:lnTo>
                    <a:pt x="84289" y="1070609"/>
                  </a:lnTo>
                  <a:lnTo>
                    <a:pt x="3437674" y="1070609"/>
                  </a:lnTo>
                  <a:lnTo>
                    <a:pt x="3470486" y="1063986"/>
                  </a:lnTo>
                  <a:lnTo>
                    <a:pt x="3497278" y="1045924"/>
                  </a:lnTo>
                  <a:lnTo>
                    <a:pt x="3515340" y="1019132"/>
                  </a:lnTo>
                  <a:lnTo>
                    <a:pt x="3521964" y="986320"/>
                  </a:lnTo>
                  <a:lnTo>
                    <a:pt x="3521964" y="84289"/>
                  </a:lnTo>
                  <a:lnTo>
                    <a:pt x="3515340" y="51477"/>
                  </a:lnTo>
                  <a:lnTo>
                    <a:pt x="3497278" y="24685"/>
                  </a:lnTo>
                  <a:lnTo>
                    <a:pt x="3470486" y="6623"/>
                  </a:lnTo>
                  <a:lnTo>
                    <a:pt x="343767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7" name="object 57"/>
          <p:cNvSpPr txBox="1"/>
          <p:nvPr/>
        </p:nvSpPr>
        <p:spPr>
          <a:xfrm>
            <a:off x="9218260" y="5579040"/>
            <a:ext cx="1742439" cy="761365"/>
          </a:xfrm>
          <a:prstGeom prst="rect">
            <a:avLst/>
          </a:prstGeom>
        </p:spPr>
        <p:txBody>
          <a:bodyPr vert="horz" wrap="square" lIns="0" tIns="100965" rIns="0" bIns="0" rtlCol="0">
            <a:spAutoFit/>
          </a:bodyPr>
          <a:lstStyle/>
          <a:p>
            <a:pPr marL="99695" marR="59055" indent="-33020">
              <a:lnSpc>
                <a:spcPct val="70800"/>
              </a:lnSpc>
              <a:spcBef>
                <a:spcPts val="795"/>
              </a:spcBef>
            </a:pPr>
            <a:r>
              <a:rPr sz="2000" spc="75" dirty="0">
                <a:latin typeface="Calibri"/>
                <a:cs typeface="Calibri"/>
              </a:rPr>
              <a:t>стремление</a:t>
            </a:r>
            <a:r>
              <a:rPr sz="2000" spc="235" dirty="0">
                <a:latin typeface="Calibri"/>
                <a:cs typeface="Calibri"/>
              </a:rPr>
              <a:t> </a:t>
            </a:r>
            <a:r>
              <a:rPr sz="2000" spc="-50" dirty="0">
                <a:latin typeface="Calibri"/>
                <a:cs typeface="Calibri"/>
              </a:rPr>
              <a:t>к </a:t>
            </a:r>
            <a:r>
              <a:rPr sz="2000" spc="70" dirty="0">
                <a:latin typeface="Calibri"/>
                <a:cs typeface="Calibri"/>
              </a:rPr>
              <a:t>постоянному</a:t>
            </a:r>
            <a:endParaRPr sz="2000">
              <a:latin typeface="Calibri"/>
              <a:cs typeface="Calibri"/>
            </a:endParaRPr>
          </a:p>
          <a:p>
            <a:pPr marL="12700">
              <a:lnSpc>
                <a:spcPts val="1700"/>
              </a:lnSpc>
            </a:pPr>
            <a:r>
              <a:rPr sz="2000" spc="75" dirty="0">
                <a:latin typeface="Calibri"/>
                <a:cs typeface="Calibri"/>
              </a:rPr>
              <a:t>саморазвитию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8" name="object 58"/>
          <p:cNvSpPr/>
          <p:nvPr/>
        </p:nvSpPr>
        <p:spPr>
          <a:xfrm>
            <a:off x="8443722" y="5437632"/>
            <a:ext cx="655320" cy="403860"/>
          </a:xfrm>
          <a:custGeom>
            <a:avLst/>
            <a:gdLst/>
            <a:ahLst/>
            <a:cxnLst/>
            <a:rect l="l" t="t" r="r" b="b"/>
            <a:pathLst>
              <a:path w="655320" h="403860">
                <a:moveTo>
                  <a:pt x="655320" y="98094"/>
                </a:moveTo>
                <a:lnTo>
                  <a:pt x="647611" y="59918"/>
                </a:lnTo>
                <a:lnTo>
                  <a:pt x="626579" y="28740"/>
                </a:lnTo>
                <a:lnTo>
                  <a:pt x="595401" y="7708"/>
                </a:lnTo>
                <a:lnTo>
                  <a:pt x="557225" y="0"/>
                </a:lnTo>
                <a:lnTo>
                  <a:pt x="98094" y="0"/>
                </a:lnTo>
                <a:lnTo>
                  <a:pt x="59905" y="7708"/>
                </a:lnTo>
                <a:lnTo>
                  <a:pt x="28727" y="28740"/>
                </a:lnTo>
                <a:lnTo>
                  <a:pt x="7696" y="59918"/>
                </a:lnTo>
                <a:lnTo>
                  <a:pt x="0" y="98094"/>
                </a:lnTo>
                <a:lnTo>
                  <a:pt x="0" y="305765"/>
                </a:lnTo>
                <a:lnTo>
                  <a:pt x="7696" y="343954"/>
                </a:lnTo>
                <a:lnTo>
                  <a:pt x="28727" y="375132"/>
                </a:lnTo>
                <a:lnTo>
                  <a:pt x="59905" y="396163"/>
                </a:lnTo>
                <a:lnTo>
                  <a:pt x="98094" y="403860"/>
                </a:lnTo>
                <a:lnTo>
                  <a:pt x="557225" y="403860"/>
                </a:lnTo>
                <a:lnTo>
                  <a:pt x="595401" y="396163"/>
                </a:lnTo>
                <a:lnTo>
                  <a:pt x="626579" y="375132"/>
                </a:lnTo>
                <a:lnTo>
                  <a:pt x="647611" y="343954"/>
                </a:lnTo>
                <a:lnTo>
                  <a:pt x="655320" y="305765"/>
                </a:lnTo>
                <a:lnTo>
                  <a:pt x="655320" y="98094"/>
                </a:lnTo>
                <a:close/>
              </a:path>
            </a:pathLst>
          </a:custGeom>
          <a:solidFill>
            <a:srgbClr val="62B9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 txBox="1"/>
          <p:nvPr/>
        </p:nvSpPr>
        <p:spPr>
          <a:xfrm>
            <a:off x="8642604" y="5475223"/>
            <a:ext cx="25781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25" dirty="0">
                <a:solidFill>
                  <a:srgbClr val="FFFFFF"/>
                </a:solidFill>
                <a:latin typeface="Calibri"/>
                <a:cs typeface="Calibri"/>
              </a:rPr>
              <a:t>10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60" name="object 6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0764011" y="90677"/>
            <a:ext cx="922020" cy="1416558"/>
          </a:xfrm>
          <a:prstGeom prst="rect">
            <a:avLst/>
          </a:prstGeom>
        </p:spPr>
      </p:pic>
      <p:sp>
        <p:nvSpPr>
          <p:cNvPr id="61" name="object 61"/>
          <p:cNvSpPr txBox="1"/>
          <p:nvPr/>
        </p:nvSpPr>
        <p:spPr>
          <a:xfrm>
            <a:off x="6364122" y="5911248"/>
            <a:ext cx="1270000" cy="185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50" dirty="0">
                <a:solidFill>
                  <a:srgbClr val="BEBEBE"/>
                </a:solidFill>
                <a:latin typeface="Calibri"/>
                <a:cs typeface="Calibri"/>
              </a:rPr>
              <a:t>Источник:</a:t>
            </a:r>
            <a:r>
              <a:rPr sz="1050" spc="-55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1050" spc="-10" dirty="0">
                <a:solidFill>
                  <a:srgbClr val="BEBEBE"/>
                </a:solidFill>
                <a:latin typeface="Calibri"/>
                <a:cs typeface="Calibri"/>
              </a:rPr>
              <a:t>freepik.com</a:t>
            </a:r>
            <a:endParaRPr sz="105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671</Words>
  <Application>Microsoft Office PowerPoint</Application>
  <PresentationFormat>Широкоэкранный</PresentationFormat>
  <Paragraphs>76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Aptos</vt:lpstr>
      <vt:lpstr>Aptos Display</vt:lpstr>
      <vt:lpstr>Arial</vt:lpstr>
      <vt:lpstr>Calibri</vt:lpstr>
      <vt:lpstr>Times New Roman</vt:lpstr>
      <vt:lpstr>Trebuchet MS</vt:lpstr>
      <vt:lpstr>Тема Office</vt:lpstr>
      <vt:lpstr>Зачем человеку учиться?</vt:lpstr>
      <vt:lpstr>Презентация PowerPoint</vt:lpstr>
      <vt:lpstr>Презентация PowerPoint</vt:lpstr>
      <vt:lpstr>просмотр 2Д-ролика «История знаний».</vt:lpstr>
      <vt:lpstr>– Как каждый год вы проводите День знаний?  – Какие традиции в вашей семье связаны с этим праздником?</vt:lpstr>
      <vt:lpstr>Презентация PowerPoint</vt:lpstr>
      <vt:lpstr>просмотр 2Д-ролика «Достижения России: вчера и сегодня».</vt:lpstr>
      <vt:lpstr>Презентация PowerPoint</vt:lpstr>
      <vt:lpstr>КАЧЕСТВА УСПЕШНОГО ЧЕЛОВЕКА</vt:lpstr>
      <vt:lpstr>Презентация PowerPoint</vt:lpstr>
      <vt:lpstr>Презентация PowerPoint</vt:lpstr>
      <vt:lpstr>Презентация PowerPoint</vt:lpstr>
      <vt:lpstr>Презентация PowerPoint</vt:lpstr>
      <vt:lpstr>СОЗНАТЕЛЬНОЕ ОБУЧЕНИЕ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2025-08-29T18:14:53Z</dcterms:created>
  <dcterms:modified xsi:type="dcterms:W3CDTF">2025-08-29T18:22:22Z</dcterms:modified>
</cp:coreProperties>
</file>