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0" r:id="rId6"/>
    <p:sldId id="259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0BCB42-B961-0625-39B9-EF3E49472B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E04223-F7AC-2159-D7D9-B19C5690C8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14C74F-177E-780D-D3C1-C9BC0CDA2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EC8820-7404-29DA-6E5A-F2ACB2A95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C9E6B6-D998-7E43-1ED7-678CDDA22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946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EBBFB9-573E-BEFC-0D7E-60C2605D0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C851C9-30F5-6322-13DF-7F337043D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CEA4FF-5D7B-C29D-A5D0-3B83F203A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25AE81-1DB9-5C1A-F95B-019BB44FE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51499E-5D5E-3D49-B9BB-6002EF5FA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81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8388432-B6F0-098E-5844-C8974D8086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4A889A1-C015-6AE3-07AE-74495BBE31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18F688-CF7E-9CB8-22D7-A608B0E87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3A05E2-6468-63CF-C181-52621E779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73CF82-7E90-9010-890A-20DE74A84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046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800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7AC540-2534-17FF-1FC1-FD936F201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D92934-F123-061D-D740-C4D6EF394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5A31BB-6BEF-46EF-258D-C767CAC74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BDCC4D-67D9-50F9-CB3A-94A85031A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32F24E-C3D9-EE87-5291-FD70C1610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490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48DEB1-B129-BEC4-15C4-07C6DD2F1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C9B85D-66B3-9E7C-6343-7E62DCDC0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3EFE9B-76A5-5F35-7821-736429E46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CFAE7C-74E8-2B4A-0C52-A8695E525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AB3C28-198F-D05B-FFF4-5B0552C2E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58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9470AB-FFCA-D32E-E521-7E37DA54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F66922-C6D8-41F4-C356-3CC5C7385A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DDDB092-0463-0C78-A4AB-808317228B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F06123-25B5-DDFB-D532-B03FA6653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42AF3C-CB5E-6E9D-4B06-1BB9858DE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9093C5-38C7-730A-A8B4-BB14B6474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9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8655BC-F4AC-11FD-1078-9E8038F27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48F269-89F7-B05A-464F-D90754950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B38883-6886-8D77-F83A-6BED5E20C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8864A06-C1E3-7FCD-475F-DD7305704A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494D967-0DE8-D343-CC82-354D7307B2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366EEAC-72DA-48A5-4EF6-48C47F58F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AFCB1E0-C99A-6508-8CB6-7A7742281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B0CCBE0-F964-A6B0-C939-D1D85071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25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DADF6B-8401-B6B4-7993-1291AC13A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48B95A0-902A-5447-9488-344A5CAA3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6AE5AAF-D033-453A-3049-35CD18AD4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161B3CC-BC8D-7C9A-1F8D-3E22EB9BF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1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E32C1AA-F335-9C27-707E-743D76E53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AD32F24-6808-A1F8-20D3-6D2FFA1E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79651A2-E851-C9B0-6CA5-B282EEFB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526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367C86-7516-B925-A9C6-353F7706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50AFCC-F6DD-27EC-94F8-B2548AAC1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7049F26-4CC7-C324-083D-90D62959F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EB9358-90F2-7370-D4FF-1B3D98058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5BD73F-41FD-B14A-916F-46C4C05F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063B40-DC4D-BB9C-8369-6ACD5E0DB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87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3D058B-8E83-931B-E8E9-403A4D8D1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4F3EC5A-CDA4-32C0-60BC-707AAC1825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22CB9C-EE97-B673-EBBA-1BA06D500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2C4BB9-CCF2-D219-A7A9-F53D2E093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99B0BB-DE1B-7123-D2E9-87AF80347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0291FF8-9975-B27E-4EF3-49586D1B2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37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3993F-8E35-96EA-5F40-2E4297DE8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279137-1DB8-8735-7766-0A2B10B62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8DA13E-4A71-F29C-30BE-04D2083812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7F9A57-D0A9-4C81-8594-A6CA4A3935E1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DAEE03-A275-CC1E-907E-933AE9A325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FA04BC-6825-6B95-C406-C39AC1141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25FAC9-4D1E-4251-B1C0-2C12BCBF9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47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39B73-291E-5F1A-BF68-AB29E2E6C6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Русский язык в эпоху цифровых технологий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A8E170-DA29-8EBC-9587-E9FB632265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8 сентября</a:t>
            </a:r>
          </a:p>
        </p:txBody>
      </p:sp>
    </p:spTree>
    <p:extLst>
      <p:ext uri="{BB962C8B-B14F-4D97-AF65-F5344CB8AC3E}">
        <p14:creationId xmlns:p14="http://schemas.microsoft.com/office/powerpoint/2010/main" val="7114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B148B9-0907-5AFB-FCBC-0E48D1CF4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F93A59-A18F-FF27-9A91-E85AE76DE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Благодаря русскому языку весь мир знакомится с богатейшим наследием России. Читает в оригинале Достоевского и Пушкина, Толстого и Чехова. </a:t>
            </a:r>
          </a:p>
          <a:p>
            <a:r>
              <a:rPr lang="ru-RU" dirty="0"/>
              <a:t>Язык — это жизнь народа, чтобы понять его культуру, нужно познакомиться с языком. </a:t>
            </a:r>
          </a:p>
          <a:p>
            <a:r>
              <a:rPr lang="ru-RU" dirty="0"/>
              <a:t>Русский язык — это не застывший в граните монумент, а живая, дышащая, развивающаяся экосистема. Он, как воздух для человека, необходим для жизни общества. </a:t>
            </a:r>
          </a:p>
        </p:txBody>
      </p:sp>
    </p:spTree>
    <p:extLst>
      <p:ext uri="{BB962C8B-B14F-4D97-AF65-F5344CB8AC3E}">
        <p14:creationId xmlns:p14="http://schemas.microsoft.com/office/powerpoint/2010/main" val="1010101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E06ED-E24D-EBA7-5343-2E368D27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00D3FF-DD98-6650-14D5-090CADCA5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 изменился язык за прошедшие столетия? </a:t>
            </a:r>
          </a:p>
          <a:p>
            <a:r>
              <a:rPr lang="ru-RU" dirty="0"/>
              <a:t>– Какие различия вы заметили между языком классической русской литературы и современным русским? </a:t>
            </a:r>
          </a:p>
          <a:p>
            <a:r>
              <a:rPr lang="ru-RU" dirty="0"/>
              <a:t>– Почему в переписке часто используют сокращения («</a:t>
            </a:r>
            <a:r>
              <a:rPr lang="ru-RU" dirty="0" err="1"/>
              <a:t>спс</a:t>
            </a:r>
            <a:r>
              <a:rPr lang="ru-RU" dirty="0"/>
              <a:t>», «</a:t>
            </a:r>
            <a:r>
              <a:rPr lang="ru-RU" dirty="0" err="1"/>
              <a:t>пжлст</a:t>
            </a:r>
            <a:r>
              <a:rPr lang="ru-RU" dirty="0"/>
              <a:t>»/«</a:t>
            </a:r>
            <a:r>
              <a:rPr lang="ru-RU" dirty="0" err="1"/>
              <a:t>пож</a:t>
            </a:r>
            <a:r>
              <a:rPr lang="ru-RU" dirty="0"/>
              <a:t>»)? </a:t>
            </a:r>
          </a:p>
          <a:p>
            <a:r>
              <a:rPr lang="ru-RU" dirty="0"/>
              <a:t>– Всегда ли цель сокращений — только экономия времени? Может ли быть в этом какой-то другой смысл?</a:t>
            </a:r>
          </a:p>
        </p:txBody>
      </p:sp>
    </p:spTree>
    <p:extLst>
      <p:ext uri="{BB962C8B-B14F-4D97-AF65-F5344CB8AC3E}">
        <p14:creationId xmlns:p14="http://schemas.microsoft.com/office/powerpoint/2010/main" val="29858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42BC0-F4F9-C6A9-BBD1-75E111967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«Эмодзи в сообщении».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DC6470-8BED-C6E2-39DB-DB503AACB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b="1" dirty="0"/>
              <a:t> «Ну хорошо»</a:t>
            </a:r>
          </a:p>
          <a:p>
            <a:r>
              <a:rPr lang="ru-RU" dirty="0"/>
              <a:t>Произнести ее с разной интонацией: радостно, обиженно, с сомнением, злорадно. </a:t>
            </a:r>
          </a:p>
          <a:p>
            <a:r>
              <a:rPr lang="ru-RU" dirty="0"/>
              <a:t>Попробуйте «отправить» эту фразу своему соседу по парте в виде текстового сообщения (на листочке) со следующими значениями: </a:t>
            </a:r>
          </a:p>
          <a:p>
            <a:r>
              <a:rPr lang="ru-RU" dirty="0"/>
              <a:t>а) искреннее согласие;</a:t>
            </a:r>
          </a:p>
          <a:p>
            <a:r>
              <a:rPr lang="ru-RU" dirty="0"/>
              <a:t> б) сомнение и нежелание спорить; </a:t>
            </a:r>
          </a:p>
          <a:p>
            <a:r>
              <a:rPr lang="ru-RU" dirty="0"/>
              <a:t>в) обида и недовольство.</a:t>
            </a:r>
          </a:p>
          <a:p>
            <a:r>
              <a:rPr lang="ru-RU" dirty="0"/>
              <a:t> – Ребята, какими инструментами вы пользовались? Как окрасили эмоцией свой текст? Понял ли вас собеседник?</a:t>
            </a:r>
          </a:p>
        </p:txBody>
      </p:sp>
    </p:spTree>
    <p:extLst>
      <p:ext uri="{BB962C8B-B14F-4D97-AF65-F5344CB8AC3E}">
        <p14:creationId xmlns:p14="http://schemas.microsoft.com/office/powerpoint/2010/main" val="2979729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21C40-876A-4CDC-A189-22BE7CE16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C29A75-3B2E-578A-C4BA-16FB27272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Как вы думаете, что такое цифровой этикет? </a:t>
            </a:r>
          </a:p>
          <a:p>
            <a:r>
              <a:rPr lang="ru-RU" dirty="0"/>
              <a:t>– Какие вы знаете правила общения в интернете, социальных сетях, электронной почте? </a:t>
            </a:r>
          </a:p>
          <a:p>
            <a:r>
              <a:rPr lang="ru-RU" dirty="0"/>
              <a:t>– Как вы думаете, почему важно думать над формулировкой своего ответа?</a:t>
            </a:r>
          </a:p>
        </p:txBody>
      </p:sp>
    </p:spTree>
    <p:extLst>
      <p:ext uri="{BB962C8B-B14F-4D97-AF65-F5344CB8AC3E}">
        <p14:creationId xmlns:p14="http://schemas.microsoft.com/office/powerpoint/2010/main" val="1853627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21E005-5F35-E119-DDC5-8755159E6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068046-84C4-A0B3-15AB-E3C5F1D8C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Обдуманный выбор формулировок поможет избежать конфликтных ситуаций, установит позитивную атмосферу, внесет ясность. Ваш языковой арсенал — это набор инструментов. Задача — научиться мастерски ими владеть. Успех любой коммуникации зависит от уважительного отношения к собеседнику, корректности высказываний, соблюдения этических норм, эмоционального 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2558465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8071C0-2FBF-818F-FD07-E9CE6A814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Переведите эту фразу на сленг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EAE168-E6AA-9F06-E9EB-FAD97B36C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«Здравствуйте, Иван Петрович! Приглашаем вас на встречу»</a:t>
            </a:r>
          </a:p>
          <a:p>
            <a:r>
              <a:rPr lang="ru-RU" sz="4400" dirty="0"/>
              <a:t> </a:t>
            </a:r>
            <a:r>
              <a:rPr lang="ru-RU" sz="3600" dirty="0"/>
              <a:t>Почему эти фразы звучат по-разному? Где уместна каждая?</a:t>
            </a:r>
          </a:p>
        </p:txBody>
      </p:sp>
    </p:spTree>
    <p:extLst>
      <p:ext uri="{BB962C8B-B14F-4D97-AF65-F5344CB8AC3E}">
        <p14:creationId xmlns:p14="http://schemas.microsoft.com/office/powerpoint/2010/main" val="3491702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BDAC2E-A14F-58BC-B642-F9E42CD3A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B6E283-45B8-C4AD-2871-27417AA47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Русский язык продолжает постоянно развиваться, это живой организм, он не существует где-то в словарях, он живет в нашей речи. </a:t>
            </a:r>
            <a:r>
              <a:rPr lang="ru-RU"/>
              <a:t>Каждый из нас может внести свой вклад в развитие языка, может осознанно пользоваться его богатством.</a:t>
            </a:r>
          </a:p>
        </p:txBody>
      </p:sp>
    </p:spTree>
    <p:extLst>
      <p:ext uri="{BB962C8B-B14F-4D97-AF65-F5344CB8AC3E}">
        <p14:creationId xmlns:p14="http://schemas.microsoft.com/office/powerpoint/2010/main" val="1732002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4A8A7A-B6DA-A4A1-1841-0722C2100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Просмотр видеоролика-анонса занятия с Евгением Егоровым.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1880A8-D3EE-7FBD-5D93-BA2429041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Любой язык можно сравнить с большим городом. В нем есть старинные проспекты с величественной архитектурой (литературный стиль), деловые кварталы со своим строгим </a:t>
            </a:r>
            <a:r>
              <a:rPr lang="ru-RU" dirty="0" err="1"/>
              <a:t>дресскодом</a:t>
            </a:r>
            <a:r>
              <a:rPr lang="ru-RU" dirty="0"/>
              <a:t> (официально-деловой стиль), тихие спальные районы (бытовая речь), но появляются и новые, шумные, креативные кластеры и граффити на стенах (интернет-сленг, мемы).</a:t>
            </a:r>
          </a:p>
          <a:p>
            <a:r>
              <a:rPr lang="ru-RU" dirty="0"/>
              <a:t>Но так же, как меняется город, меняется и язык: всего за последнее десятилетие в русском языке появилось более тысячи новых слов</a:t>
            </a:r>
          </a:p>
        </p:txBody>
      </p:sp>
    </p:spTree>
    <p:extLst>
      <p:ext uri="{BB962C8B-B14F-4D97-AF65-F5344CB8AC3E}">
        <p14:creationId xmlns:p14="http://schemas.microsoft.com/office/powerpoint/2010/main" val="3626407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3AE65-C8C5-E6FD-BC6A-B5CFD582F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428758A-1444-15CF-4283-6A16A5E6C6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9510" y="65203"/>
            <a:ext cx="5270120" cy="672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2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4982D-9E4C-F261-3770-E53B51248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21EAFA-A8E1-DA90-37BA-5A64811B9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Приведите примеры слов, которые изменили свое значение благодаря технологиям, виртуальным играм (например, «облако» )</a:t>
            </a:r>
          </a:p>
          <a:p>
            <a:r>
              <a:rPr lang="ru-RU" dirty="0"/>
              <a:t>. – Почему некоторые слова (например, «хайп» (с англ. «шумиха»), «фейк» (с англ. «подделка»)) быстро приживаются в русском языке?</a:t>
            </a:r>
          </a:p>
        </p:txBody>
      </p:sp>
    </p:spTree>
    <p:extLst>
      <p:ext uri="{BB962C8B-B14F-4D97-AF65-F5344CB8AC3E}">
        <p14:creationId xmlns:p14="http://schemas.microsoft.com/office/powerpoint/2010/main" val="1825379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D0D452-AFDC-8642-3555-941C9B7FB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Просмотр видеоролика с федеральным спикером.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A6B260-50FF-CAF7-0514-62E96521F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Русский язык претерпевает изменения в духе времени. Он адаптируется к переменам. </a:t>
            </a:r>
          </a:p>
          <a:p>
            <a:r>
              <a:rPr lang="ru-RU" dirty="0"/>
              <a:t>Что помогает нам успешно общаться, понимать друг друга и взаимодействовать?</a:t>
            </a:r>
          </a:p>
          <a:p>
            <a:r>
              <a:rPr lang="ru-RU" dirty="0"/>
              <a:t> Залогом успеха любого общения (между разными поколениями, профессиональными, национальными, культурными и другими группами людей) всегда являются знание языка, грамотная речь и правильно подобранные языковые средства.</a:t>
            </a:r>
          </a:p>
        </p:txBody>
      </p:sp>
    </p:spTree>
    <p:extLst>
      <p:ext uri="{BB962C8B-B14F-4D97-AF65-F5344CB8AC3E}">
        <p14:creationId xmlns:p14="http://schemas.microsoft.com/office/powerpoint/2010/main" val="186003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5155">
              <a:lnSpc>
                <a:spcPct val="100000"/>
              </a:lnSpc>
              <a:spcBef>
                <a:spcPts val="100"/>
              </a:spcBef>
            </a:pPr>
            <a:r>
              <a:rPr spc="90" dirty="0"/>
              <a:t>РУССКИЙ</a:t>
            </a:r>
            <a:r>
              <a:rPr spc="-125" dirty="0"/>
              <a:t> </a:t>
            </a:r>
            <a:r>
              <a:rPr spc="90" dirty="0"/>
              <a:t>ЯЗЫК</a:t>
            </a:r>
            <a:r>
              <a:rPr spc="-125" dirty="0"/>
              <a:t> </a:t>
            </a:r>
            <a:r>
              <a:rPr spc="35" dirty="0"/>
              <a:t>СЕГОДНЯ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24722" y="1185672"/>
            <a:ext cx="5302250" cy="3590925"/>
            <a:chOff x="224722" y="1185672"/>
            <a:chExt cx="5302250" cy="359092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4722" y="1258753"/>
              <a:ext cx="5302131" cy="154852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35279" y="1369314"/>
              <a:ext cx="5090160" cy="1336675"/>
            </a:xfrm>
            <a:custGeom>
              <a:avLst/>
              <a:gdLst/>
              <a:ahLst/>
              <a:cxnLst/>
              <a:rect l="l" t="t" r="r" b="b"/>
              <a:pathLst>
                <a:path w="5090160" h="1336675">
                  <a:moveTo>
                    <a:pt x="4984877" y="0"/>
                  </a:moveTo>
                  <a:lnTo>
                    <a:pt x="105232" y="0"/>
                  </a:lnTo>
                  <a:lnTo>
                    <a:pt x="64272" y="8270"/>
                  </a:lnTo>
                  <a:lnTo>
                    <a:pt x="30822" y="30829"/>
                  </a:lnTo>
                  <a:lnTo>
                    <a:pt x="8270" y="64293"/>
                  </a:lnTo>
                  <a:lnTo>
                    <a:pt x="0" y="105283"/>
                  </a:lnTo>
                  <a:lnTo>
                    <a:pt x="0" y="1231265"/>
                  </a:lnTo>
                  <a:lnTo>
                    <a:pt x="8270" y="1272254"/>
                  </a:lnTo>
                  <a:lnTo>
                    <a:pt x="30822" y="1305718"/>
                  </a:lnTo>
                  <a:lnTo>
                    <a:pt x="64272" y="1328277"/>
                  </a:lnTo>
                  <a:lnTo>
                    <a:pt x="105232" y="1336548"/>
                  </a:lnTo>
                  <a:lnTo>
                    <a:pt x="4984877" y="1336548"/>
                  </a:lnTo>
                  <a:lnTo>
                    <a:pt x="5025866" y="1328277"/>
                  </a:lnTo>
                  <a:lnTo>
                    <a:pt x="5059330" y="1305718"/>
                  </a:lnTo>
                  <a:lnTo>
                    <a:pt x="5081889" y="1272254"/>
                  </a:lnTo>
                  <a:lnTo>
                    <a:pt x="5090160" y="1231265"/>
                  </a:lnTo>
                  <a:lnTo>
                    <a:pt x="5090160" y="105283"/>
                  </a:lnTo>
                  <a:lnTo>
                    <a:pt x="5081889" y="64293"/>
                  </a:lnTo>
                  <a:lnTo>
                    <a:pt x="5059330" y="30829"/>
                  </a:lnTo>
                  <a:lnTo>
                    <a:pt x="5025866" y="8270"/>
                  </a:lnTo>
                  <a:lnTo>
                    <a:pt x="49848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5968" y="1185671"/>
              <a:ext cx="531495" cy="353695"/>
            </a:xfrm>
            <a:custGeom>
              <a:avLst/>
              <a:gdLst/>
              <a:ahLst/>
              <a:cxnLst/>
              <a:rect l="l" t="t" r="r" b="b"/>
              <a:pathLst>
                <a:path w="531494" h="353694">
                  <a:moveTo>
                    <a:pt x="531114" y="85852"/>
                  </a:moveTo>
                  <a:lnTo>
                    <a:pt x="524357" y="52463"/>
                  </a:lnTo>
                  <a:lnTo>
                    <a:pt x="505955" y="25171"/>
                  </a:lnTo>
                  <a:lnTo>
                    <a:pt x="478650" y="6756"/>
                  </a:lnTo>
                  <a:lnTo>
                    <a:pt x="445236" y="0"/>
                  </a:lnTo>
                  <a:lnTo>
                    <a:pt x="85877" y="0"/>
                  </a:lnTo>
                  <a:lnTo>
                    <a:pt x="52451" y="6756"/>
                  </a:lnTo>
                  <a:lnTo>
                    <a:pt x="25146" y="25171"/>
                  </a:lnTo>
                  <a:lnTo>
                    <a:pt x="6743" y="52463"/>
                  </a:lnTo>
                  <a:lnTo>
                    <a:pt x="0" y="85852"/>
                  </a:lnTo>
                  <a:lnTo>
                    <a:pt x="0" y="267716"/>
                  </a:lnTo>
                  <a:lnTo>
                    <a:pt x="6743" y="301117"/>
                  </a:lnTo>
                  <a:lnTo>
                    <a:pt x="25146" y="328409"/>
                  </a:lnTo>
                  <a:lnTo>
                    <a:pt x="52451" y="346824"/>
                  </a:lnTo>
                  <a:lnTo>
                    <a:pt x="85877" y="353568"/>
                  </a:lnTo>
                  <a:lnTo>
                    <a:pt x="445236" y="353568"/>
                  </a:lnTo>
                  <a:lnTo>
                    <a:pt x="478650" y="346824"/>
                  </a:lnTo>
                  <a:lnTo>
                    <a:pt x="505955" y="328409"/>
                  </a:lnTo>
                  <a:lnTo>
                    <a:pt x="524357" y="301117"/>
                  </a:lnTo>
                  <a:lnTo>
                    <a:pt x="531114" y="267716"/>
                  </a:lnTo>
                  <a:lnTo>
                    <a:pt x="531114" y="85852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722" y="2907646"/>
              <a:ext cx="5302131" cy="186871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35279" y="3018282"/>
              <a:ext cx="5090160" cy="1656714"/>
            </a:xfrm>
            <a:custGeom>
              <a:avLst/>
              <a:gdLst/>
              <a:ahLst/>
              <a:cxnLst/>
              <a:rect l="l" t="t" r="r" b="b"/>
              <a:pathLst>
                <a:path w="5090160" h="1656714">
                  <a:moveTo>
                    <a:pt x="4959731" y="0"/>
                  </a:moveTo>
                  <a:lnTo>
                    <a:pt x="130416" y="0"/>
                  </a:lnTo>
                  <a:lnTo>
                    <a:pt x="79654" y="10253"/>
                  </a:lnTo>
                  <a:lnTo>
                    <a:pt x="38200" y="38211"/>
                  </a:lnTo>
                  <a:lnTo>
                    <a:pt x="10249" y="79670"/>
                  </a:lnTo>
                  <a:lnTo>
                    <a:pt x="0" y="130428"/>
                  </a:lnTo>
                  <a:lnTo>
                    <a:pt x="0" y="1526158"/>
                  </a:lnTo>
                  <a:lnTo>
                    <a:pt x="10249" y="1576917"/>
                  </a:lnTo>
                  <a:lnTo>
                    <a:pt x="38200" y="1618376"/>
                  </a:lnTo>
                  <a:lnTo>
                    <a:pt x="79654" y="1646334"/>
                  </a:lnTo>
                  <a:lnTo>
                    <a:pt x="130416" y="1656588"/>
                  </a:lnTo>
                  <a:lnTo>
                    <a:pt x="4959731" y="1656588"/>
                  </a:lnTo>
                  <a:lnTo>
                    <a:pt x="5010489" y="1646334"/>
                  </a:lnTo>
                  <a:lnTo>
                    <a:pt x="5051948" y="1618376"/>
                  </a:lnTo>
                  <a:lnTo>
                    <a:pt x="5079906" y="1576917"/>
                  </a:lnTo>
                  <a:lnTo>
                    <a:pt x="5090160" y="1526158"/>
                  </a:lnTo>
                  <a:lnTo>
                    <a:pt x="5090160" y="130428"/>
                  </a:lnTo>
                  <a:lnTo>
                    <a:pt x="5079906" y="79670"/>
                  </a:lnTo>
                  <a:lnTo>
                    <a:pt x="5051948" y="38211"/>
                  </a:lnTo>
                  <a:lnTo>
                    <a:pt x="5010489" y="10253"/>
                  </a:lnTo>
                  <a:lnTo>
                    <a:pt x="49597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02920" y="2790443"/>
              <a:ext cx="536575" cy="403860"/>
            </a:xfrm>
            <a:custGeom>
              <a:avLst/>
              <a:gdLst/>
              <a:ahLst/>
              <a:cxnLst/>
              <a:rect l="l" t="t" r="r" b="b"/>
              <a:pathLst>
                <a:path w="536575" h="403860">
                  <a:moveTo>
                    <a:pt x="536448" y="98044"/>
                  </a:moveTo>
                  <a:lnTo>
                    <a:pt x="528739" y="59905"/>
                  </a:lnTo>
                  <a:lnTo>
                    <a:pt x="507707" y="28740"/>
                  </a:lnTo>
                  <a:lnTo>
                    <a:pt x="476529" y="7721"/>
                  </a:lnTo>
                  <a:lnTo>
                    <a:pt x="438353" y="0"/>
                  </a:lnTo>
                  <a:lnTo>
                    <a:pt x="98094" y="0"/>
                  </a:lnTo>
                  <a:lnTo>
                    <a:pt x="59905" y="7721"/>
                  </a:lnTo>
                  <a:lnTo>
                    <a:pt x="28727" y="28740"/>
                  </a:lnTo>
                  <a:lnTo>
                    <a:pt x="7696" y="59905"/>
                  </a:lnTo>
                  <a:lnTo>
                    <a:pt x="0" y="98044"/>
                  </a:lnTo>
                  <a:lnTo>
                    <a:pt x="0" y="305816"/>
                  </a:lnTo>
                  <a:lnTo>
                    <a:pt x="7696" y="343966"/>
                  </a:lnTo>
                  <a:lnTo>
                    <a:pt x="28727" y="375132"/>
                  </a:lnTo>
                  <a:lnTo>
                    <a:pt x="59905" y="396151"/>
                  </a:lnTo>
                  <a:lnTo>
                    <a:pt x="98094" y="403860"/>
                  </a:lnTo>
                  <a:lnTo>
                    <a:pt x="438353" y="403860"/>
                  </a:lnTo>
                  <a:lnTo>
                    <a:pt x="476529" y="396151"/>
                  </a:lnTo>
                  <a:lnTo>
                    <a:pt x="507707" y="375132"/>
                  </a:lnTo>
                  <a:lnTo>
                    <a:pt x="528739" y="343966"/>
                  </a:lnTo>
                  <a:lnTo>
                    <a:pt x="536448" y="305816"/>
                  </a:lnTo>
                  <a:lnTo>
                    <a:pt x="536448" y="98044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5761473" y="1160525"/>
            <a:ext cx="6196965" cy="3966210"/>
            <a:chOff x="5761473" y="1160525"/>
            <a:chExt cx="6196965" cy="3966210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61473" y="1352751"/>
              <a:ext cx="6196601" cy="186871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5871972" y="1322069"/>
              <a:ext cx="5984875" cy="1656714"/>
            </a:xfrm>
            <a:custGeom>
              <a:avLst/>
              <a:gdLst/>
              <a:ahLst/>
              <a:cxnLst/>
              <a:rect l="l" t="t" r="r" b="b"/>
              <a:pathLst>
                <a:path w="5984875" h="1656714">
                  <a:moveTo>
                    <a:pt x="5854319" y="0"/>
                  </a:moveTo>
                  <a:lnTo>
                    <a:pt x="130429" y="0"/>
                  </a:lnTo>
                  <a:lnTo>
                    <a:pt x="79670" y="10253"/>
                  </a:lnTo>
                  <a:lnTo>
                    <a:pt x="38211" y="38211"/>
                  </a:lnTo>
                  <a:lnTo>
                    <a:pt x="10253" y="79670"/>
                  </a:lnTo>
                  <a:lnTo>
                    <a:pt x="0" y="130428"/>
                  </a:lnTo>
                  <a:lnTo>
                    <a:pt x="0" y="1526158"/>
                  </a:lnTo>
                  <a:lnTo>
                    <a:pt x="10253" y="1576917"/>
                  </a:lnTo>
                  <a:lnTo>
                    <a:pt x="38211" y="1618376"/>
                  </a:lnTo>
                  <a:lnTo>
                    <a:pt x="79670" y="1646334"/>
                  </a:lnTo>
                  <a:lnTo>
                    <a:pt x="130429" y="1656588"/>
                  </a:lnTo>
                  <a:lnTo>
                    <a:pt x="5854319" y="1656588"/>
                  </a:lnTo>
                  <a:lnTo>
                    <a:pt x="5905077" y="1646334"/>
                  </a:lnTo>
                  <a:lnTo>
                    <a:pt x="5946536" y="1618376"/>
                  </a:lnTo>
                  <a:lnTo>
                    <a:pt x="5974494" y="1576917"/>
                  </a:lnTo>
                  <a:lnTo>
                    <a:pt x="5984748" y="1526158"/>
                  </a:lnTo>
                  <a:lnTo>
                    <a:pt x="5984748" y="130428"/>
                  </a:lnTo>
                  <a:lnTo>
                    <a:pt x="5974494" y="79670"/>
                  </a:lnTo>
                  <a:lnTo>
                    <a:pt x="5946536" y="38211"/>
                  </a:lnTo>
                  <a:lnTo>
                    <a:pt x="5905077" y="10253"/>
                  </a:lnTo>
                  <a:lnTo>
                    <a:pt x="58543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081522" y="1160525"/>
              <a:ext cx="536575" cy="403860"/>
            </a:xfrm>
            <a:custGeom>
              <a:avLst/>
              <a:gdLst/>
              <a:ahLst/>
              <a:cxnLst/>
              <a:rect l="l" t="t" r="r" b="b"/>
              <a:pathLst>
                <a:path w="536575" h="403859">
                  <a:moveTo>
                    <a:pt x="536448" y="98044"/>
                  </a:moveTo>
                  <a:lnTo>
                    <a:pt x="528726" y="59905"/>
                  </a:lnTo>
                  <a:lnTo>
                    <a:pt x="507707" y="28740"/>
                  </a:lnTo>
                  <a:lnTo>
                    <a:pt x="476542" y="7721"/>
                  </a:lnTo>
                  <a:lnTo>
                    <a:pt x="438404" y="0"/>
                  </a:lnTo>
                  <a:lnTo>
                    <a:pt x="98044" y="0"/>
                  </a:lnTo>
                  <a:lnTo>
                    <a:pt x="59893" y="7721"/>
                  </a:lnTo>
                  <a:lnTo>
                    <a:pt x="28727" y="28740"/>
                  </a:lnTo>
                  <a:lnTo>
                    <a:pt x="7708" y="59905"/>
                  </a:lnTo>
                  <a:lnTo>
                    <a:pt x="0" y="98044"/>
                  </a:lnTo>
                  <a:lnTo>
                    <a:pt x="0" y="305816"/>
                  </a:lnTo>
                  <a:lnTo>
                    <a:pt x="7708" y="343966"/>
                  </a:lnTo>
                  <a:lnTo>
                    <a:pt x="28727" y="375132"/>
                  </a:lnTo>
                  <a:lnTo>
                    <a:pt x="59893" y="396151"/>
                  </a:lnTo>
                  <a:lnTo>
                    <a:pt x="98044" y="403860"/>
                  </a:lnTo>
                  <a:lnTo>
                    <a:pt x="438404" y="403860"/>
                  </a:lnTo>
                  <a:lnTo>
                    <a:pt x="476542" y="396151"/>
                  </a:lnTo>
                  <a:lnTo>
                    <a:pt x="507707" y="375132"/>
                  </a:lnTo>
                  <a:lnTo>
                    <a:pt x="528726" y="343966"/>
                  </a:lnTo>
                  <a:lnTo>
                    <a:pt x="536448" y="305816"/>
                  </a:lnTo>
                  <a:lnTo>
                    <a:pt x="536448" y="98044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61473" y="3257404"/>
              <a:ext cx="6196601" cy="186871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5871972" y="3368040"/>
              <a:ext cx="5984875" cy="1656714"/>
            </a:xfrm>
            <a:custGeom>
              <a:avLst/>
              <a:gdLst/>
              <a:ahLst/>
              <a:cxnLst/>
              <a:rect l="l" t="t" r="r" b="b"/>
              <a:pathLst>
                <a:path w="5984875" h="1656714">
                  <a:moveTo>
                    <a:pt x="5854319" y="0"/>
                  </a:moveTo>
                  <a:lnTo>
                    <a:pt x="130429" y="0"/>
                  </a:lnTo>
                  <a:lnTo>
                    <a:pt x="79670" y="10253"/>
                  </a:lnTo>
                  <a:lnTo>
                    <a:pt x="38211" y="38211"/>
                  </a:lnTo>
                  <a:lnTo>
                    <a:pt x="10253" y="79670"/>
                  </a:lnTo>
                  <a:lnTo>
                    <a:pt x="0" y="130428"/>
                  </a:lnTo>
                  <a:lnTo>
                    <a:pt x="0" y="1526158"/>
                  </a:lnTo>
                  <a:lnTo>
                    <a:pt x="10253" y="1576917"/>
                  </a:lnTo>
                  <a:lnTo>
                    <a:pt x="38211" y="1618376"/>
                  </a:lnTo>
                  <a:lnTo>
                    <a:pt x="79670" y="1646334"/>
                  </a:lnTo>
                  <a:lnTo>
                    <a:pt x="130429" y="1656588"/>
                  </a:lnTo>
                  <a:lnTo>
                    <a:pt x="5854319" y="1656588"/>
                  </a:lnTo>
                  <a:lnTo>
                    <a:pt x="5905077" y="1646334"/>
                  </a:lnTo>
                  <a:lnTo>
                    <a:pt x="5946536" y="1618376"/>
                  </a:lnTo>
                  <a:lnTo>
                    <a:pt x="5974494" y="1576917"/>
                  </a:lnTo>
                  <a:lnTo>
                    <a:pt x="5984748" y="1526158"/>
                  </a:lnTo>
                  <a:lnTo>
                    <a:pt x="5984748" y="130428"/>
                  </a:lnTo>
                  <a:lnTo>
                    <a:pt x="5974494" y="79670"/>
                  </a:lnTo>
                  <a:lnTo>
                    <a:pt x="5946536" y="38211"/>
                  </a:lnTo>
                  <a:lnTo>
                    <a:pt x="5905077" y="10253"/>
                  </a:lnTo>
                  <a:lnTo>
                    <a:pt x="58543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084570" y="3165347"/>
              <a:ext cx="531495" cy="403860"/>
            </a:xfrm>
            <a:custGeom>
              <a:avLst/>
              <a:gdLst/>
              <a:ahLst/>
              <a:cxnLst/>
              <a:rect l="l" t="t" r="r" b="b"/>
              <a:pathLst>
                <a:path w="531495" h="403860">
                  <a:moveTo>
                    <a:pt x="531114" y="98044"/>
                  </a:moveTo>
                  <a:lnTo>
                    <a:pt x="523392" y="59905"/>
                  </a:lnTo>
                  <a:lnTo>
                    <a:pt x="502373" y="28740"/>
                  </a:lnTo>
                  <a:lnTo>
                    <a:pt x="471208" y="7721"/>
                  </a:lnTo>
                  <a:lnTo>
                    <a:pt x="433070" y="0"/>
                  </a:lnTo>
                  <a:lnTo>
                    <a:pt x="98044" y="0"/>
                  </a:lnTo>
                  <a:lnTo>
                    <a:pt x="59893" y="7721"/>
                  </a:lnTo>
                  <a:lnTo>
                    <a:pt x="28727" y="28740"/>
                  </a:lnTo>
                  <a:lnTo>
                    <a:pt x="7708" y="59905"/>
                  </a:lnTo>
                  <a:lnTo>
                    <a:pt x="0" y="98044"/>
                  </a:lnTo>
                  <a:lnTo>
                    <a:pt x="0" y="305816"/>
                  </a:lnTo>
                  <a:lnTo>
                    <a:pt x="7708" y="343966"/>
                  </a:lnTo>
                  <a:lnTo>
                    <a:pt x="28727" y="375132"/>
                  </a:lnTo>
                  <a:lnTo>
                    <a:pt x="59893" y="396151"/>
                  </a:lnTo>
                  <a:lnTo>
                    <a:pt x="98044" y="403860"/>
                  </a:lnTo>
                  <a:lnTo>
                    <a:pt x="433070" y="403860"/>
                  </a:lnTo>
                  <a:lnTo>
                    <a:pt x="471208" y="396151"/>
                  </a:lnTo>
                  <a:lnTo>
                    <a:pt x="502373" y="375132"/>
                  </a:lnTo>
                  <a:lnTo>
                    <a:pt x="523392" y="343966"/>
                  </a:lnTo>
                  <a:lnTo>
                    <a:pt x="531114" y="305816"/>
                  </a:lnTo>
                  <a:lnTo>
                    <a:pt x="531114" y="98044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700786" y="1126723"/>
            <a:ext cx="4133850" cy="332676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  <a:p>
            <a:pPr marL="24765">
              <a:lnSpc>
                <a:spcPct val="100000"/>
              </a:lnSpc>
              <a:spcBef>
                <a:spcPts val="625"/>
              </a:spcBef>
            </a:pPr>
            <a:r>
              <a:rPr sz="2000" dirty="0">
                <a:latin typeface="Calibri"/>
                <a:cs typeface="Calibri"/>
              </a:rPr>
              <a:t>Русский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язык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является</a:t>
            </a:r>
            <a:endParaRPr sz="2000">
              <a:latin typeface="Calibri"/>
              <a:cs typeface="Calibri"/>
            </a:endParaRPr>
          </a:p>
          <a:p>
            <a:pPr marL="24765" marR="5080">
              <a:lnSpc>
                <a:spcPct val="100000"/>
              </a:lnSpc>
            </a:pPr>
            <a:r>
              <a:rPr sz="2000" dirty="0">
                <a:latin typeface="Calibri"/>
                <a:cs typeface="Calibri"/>
              </a:rPr>
              <a:t>государственным</a:t>
            </a:r>
            <a:r>
              <a:rPr sz="2000" spc="-8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языком</a:t>
            </a:r>
            <a:r>
              <a:rPr sz="2000" spc="-8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Российской Федерации.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9"/>
              </a:spcBef>
            </a:pP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  <a:p>
            <a:pPr marL="32384">
              <a:lnSpc>
                <a:spcPct val="100000"/>
              </a:lnSpc>
              <a:spcBef>
                <a:spcPts val="830"/>
              </a:spcBef>
            </a:pPr>
            <a:r>
              <a:rPr sz="2000" dirty="0">
                <a:latin typeface="Calibri"/>
                <a:cs typeface="Calibri"/>
              </a:rPr>
              <a:t>Русским</a:t>
            </a:r>
            <a:r>
              <a:rPr sz="2000" spc="-10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языком</a:t>
            </a:r>
            <a:r>
              <a:rPr sz="2000" spc="-10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владеют</a:t>
            </a:r>
            <a:r>
              <a:rPr sz="2000" spc="-10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более</a:t>
            </a:r>
            <a:endParaRPr sz="2000">
              <a:latin typeface="Calibri"/>
              <a:cs typeface="Calibri"/>
            </a:endParaRPr>
          </a:p>
          <a:p>
            <a:pPr marL="32384" marR="145415" algn="just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latin typeface="Calibri"/>
                <a:cs typeface="Calibri"/>
              </a:rPr>
              <a:t>четверти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миллиарда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человек,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более </a:t>
            </a:r>
            <a:r>
              <a:rPr sz="2000" dirty="0">
                <a:latin typeface="Calibri"/>
                <a:cs typeface="Calibri"/>
              </a:rPr>
              <a:t>130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миллионов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из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которых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живут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на </a:t>
            </a:r>
            <a:r>
              <a:rPr sz="2000" spc="-10" dirty="0">
                <a:latin typeface="Calibri"/>
                <a:cs typeface="Calibri"/>
              </a:rPr>
              <a:t>территории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Российской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Федерации.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24722" y="4759452"/>
            <a:ext cx="5302250" cy="1686560"/>
            <a:chOff x="224722" y="4759452"/>
            <a:chExt cx="5302250" cy="1686560"/>
          </a:xfrm>
        </p:grpSpPr>
        <p:pic>
          <p:nvPicPr>
            <p:cNvPr id="19" name="object 1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4722" y="4897291"/>
              <a:ext cx="5302131" cy="154852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335279" y="5007864"/>
              <a:ext cx="5090160" cy="1336675"/>
            </a:xfrm>
            <a:custGeom>
              <a:avLst/>
              <a:gdLst/>
              <a:ahLst/>
              <a:cxnLst/>
              <a:rect l="l" t="t" r="r" b="b"/>
              <a:pathLst>
                <a:path w="5090160" h="1336675">
                  <a:moveTo>
                    <a:pt x="4984877" y="0"/>
                  </a:moveTo>
                  <a:lnTo>
                    <a:pt x="105232" y="0"/>
                  </a:lnTo>
                  <a:lnTo>
                    <a:pt x="64272" y="8270"/>
                  </a:lnTo>
                  <a:lnTo>
                    <a:pt x="30822" y="30829"/>
                  </a:lnTo>
                  <a:lnTo>
                    <a:pt x="8270" y="64293"/>
                  </a:lnTo>
                  <a:lnTo>
                    <a:pt x="0" y="105282"/>
                  </a:lnTo>
                  <a:lnTo>
                    <a:pt x="0" y="1231315"/>
                  </a:lnTo>
                  <a:lnTo>
                    <a:pt x="8270" y="1272275"/>
                  </a:lnTo>
                  <a:lnTo>
                    <a:pt x="30822" y="1305725"/>
                  </a:lnTo>
                  <a:lnTo>
                    <a:pt x="64272" y="1328277"/>
                  </a:lnTo>
                  <a:lnTo>
                    <a:pt x="105232" y="1336547"/>
                  </a:lnTo>
                  <a:lnTo>
                    <a:pt x="4984877" y="1336547"/>
                  </a:lnTo>
                  <a:lnTo>
                    <a:pt x="5025866" y="1328277"/>
                  </a:lnTo>
                  <a:lnTo>
                    <a:pt x="5059330" y="1305725"/>
                  </a:lnTo>
                  <a:lnTo>
                    <a:pt x="5081889" y="1272275"/>
                  </a:lnTo>
                  <a:lnTo>
                    <a:pt x="5090160" y="1231315"/>
                  </a:lnTo>
                  <a:lnTo>
                    <a:pt x="5090160" y="105282"/>
                  </a:lnTo>
                  <a:lnTo>
                    <a:pt x="5081889" y="64293"/>
                  </a:lnTo>
                  <a:lnTo>
                    <a:pt x="5059330" y="30829"/>
                  </a:lnTo>
                  <a:lnTo>
                    <a:pt x="5025866" y="8270"/>
                  </a:lnTo>
                  <a:lnTo>
                    <a:pt x="49848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3870" y="4759452"/>
              <a:ext cx="535940" cy="403860"/>
            </a:xfrm>
            <a:custGeom>
              <a:avLst/>
              <a:gdLst/>
              <a:ahLst/>
              <a:cxnLst/>
              <a:rect l="l" t="t" r="r" b="b"/>
              <a:pathLst>
                <a:path w="535940" h="403860">
                  <a:moveTo>
                    <a:pt x="535686" y="98044"/>
                  </a:moveTo>
                  <a:lnTo>
                    <a:pt x="527977" y="59905"/>
                  </a:lnTo>
                  <a:lnTo>
                    <a:pt x="506945" y="28740"/>
                  </a:lnTo>
                  <a:lnTo>
                    <a:pt x="475767" y="7721"/>
                  </a:lnTo>
                  <a:lnTo>
                    <a:pt x="437591" y="0"/>
                  </a:lnTo>
                  <a:lnTo>
                    <a:pt x="98094" y="0"/>
                  </a:lnTo>
                  <a:lnTo>
                    <a:pt x="59905" y="7721"/>
                  </a:lnTo>
                  <a:lnTo>
                    <a:pt x="28727" y="28740"/>
                  </a:lnTo>
                  <a:lnTo>
                    <a:pt x="7696" y="59905"/>
                  </a:lnTo>
                  <a:lnTo>
                    <a:pt x="0" y="98044"/>
                  </a:lnTo>
                  <a:lnTo>
                    <a:pt x="0" y="305816"/>
                  </a:lnTo>
                  <a:lnTo>
                    <a:pt x="7696" y="343966"/>
                  </a:lnTo>
                  <a:lnTo>
                    <a:pt x="28727" y="375132"/>
                  </a:lnTo>
                  <a:lnTo>
                    <a:pt x="59905" y="396151"/>
                  </a:lnTo>
                  <a:lnTo>
                    <a:pt x="98094" y="403860"/>
                  </a:lnTo>
                  <a:lnTo>
                    <a:pt x="437591" y="403860"/>
                  </a:lnTo>
                  <a:lnTo>
                    <a:pt x="475767" y="396151"/>
                  </a:lnTo>
                  <a:lnTo>
                    <a:pt x="506945" y="375132"/>
                  </a:lnTo>
                  <a:lnTo>
                    <a:pt x="527977" y="343966"/>
                  </a:lnTo>
                  <a:lnTo>
                    <a:pt x="535686" y="305816"/>
                  </a:lnTo>
                  <a:lnTo>
                    <a:pt x="535686" y="98044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681227" y="4690206"/>
            <a:ext cx="3855720" cy="1440180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44450" marR="5080">
              <a:lnSpc>
                <a:spcPct val="100000"/>
              </a:lnSpc>
              <a:spcBef>
                <a:spcPts val="935"/>
              </a:spcBef>
            </a:pPr>
            <a:r>
              <a:rPr sz="2000" dirty="0">
                <a:latin typeface="Calibri"/>
                <a:cs typeface="Calibri"/>
              </a:rPr>
              <a:t>Один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из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официальных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языков </a:t>
            </a:r>
            <a:r>
              <a:rPr sz="2000" dirty="0">
                <a:latin typeface="Calibri"/>
                <a:cs typeface="Calibri"/>
              </a:rPr>
              <a:t>ООН,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ЮНЕСКО,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ОБСЕ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ряда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других международных</a:t>
            </a:r>
            <a:r>
              <a:rPr sz="2000" spc="-7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организаций.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5761473" y="5185409"/>
            <a:ext cx="6196965" cy="1320165"/>
            <a:chOff x="5761473" y="5185409"/>
            <a:chExt cx="6196965" cy="1320165"/>
          </a:xfrm>
        </p:grpSpPr>
        <p:pic>
          <p:nvPicPr>
            <p:cNvPr id="24" name="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61473" y="5276632"/>
              <a:ext cx="6196601" cy="1228816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5871972" y="5387339"/>
              <a:ext cx="5984875" cy="1016635"/>
            </a:xfrm>
            <a:custGeom>
              <a:avLst/>
              <a:gdLst/>
              <a:ahLst/>
              <a:cxnLst/>
              <a:rect l="l" t="t" r="r" b="b"/>
              <a:pathLst>
                <a:path w="5984875" h="1016635">
                  <a:moveTo>
                    <a:pt x="5904738" y="0"/>
                  </a:moveTo>
                  <a:lnTo>
                    <a:pt x="80010" y="0"/>
                  </a:lnTo>
                  <a:lnTo>
                    <a:pt x="48863" y="6286"/>
                  </a:lnTo>
                  <a:lnTo>
                    <a:pt x="23431" y="23431"/>
                  </a:lnTo>
                  <a:lnTo>
                    <a:pt x="6286" y="48863"/>
                  </a:lnTo>
                  <a:lnTo>
                    <a:pt x="0" y="80010"/>
                  </a:lnTo>
                  <a:lnTo>
                    <a:pt x="0" y="936472"/>
                  </a:lnTo>
                  <a:lnTo>
                    <a:pt x="6286" y="967628"/>
                  </a:lnTo>
                  <a:lnTo>
                    <a:pt x="23431" y="993068"/>
                  </a:lnTo>
                  <a:lnTo>
                    <a:pt x="48863" y="1010219"/>
                  </a:lnTo>
                  <a:lnTo>
                    <a:pt x="80010" y="1016508"/>
                  </a:lnTo>
                  <a:lnTo>
                    <a:pt x="5904738" y="1016508"/>
                  </a:lnTo>
                  <a:lnTo>
                    <a:pt x="5935884" y="1010219"/>
                  </a:lnTo>
                  <a:lnTo>
                    <a:pt x="5961316" y="993068"/>
                  </a:lnTo>
                  <a:lnTo>
                    <a:pt x="5978461" y="967628"/>
                  </a:lnTo>
                  <a:lnTo>
                    <a:pt x="5984748" y="936472"/>
                  </a:lnTo>
                  <a:lnTo>
                    <a:pt x="5984748" y="80010"/>
                  </a:lnTo>
                  <a:lnTo>
                    <a:pt x="5978461" y="48863"/>
                  </a:lnTo>
                  <a:lnTo>
                    <a:pt x="5961316" y="23431"/>
                  </a:lnTo>
                  <a:lnTo>
                    <a:pt x="5935884" y="6286"/>
                  </a:lnTo>
                  <a:lnTo>
                    <a:pt x="59047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096000" y="5185409"/>
              <a:ext cx="536575" cy="403860"/>
            </a:xfrm>
            <a:custGeom>
              <a:avLst/>
              <a:gdLst/>
              <a:ahLst/>
              <a:cxnLst/>
              <a:rect l="l" t="t" r="r" b="b"/>
              <a:pathLst>
                <a:path w="536575" h="403860">
                  <a:moveTo>
                    <a:pt x="536448" y="98044"/>
                  </a:moveTo>
                  <a:lnTo>
                    <a:pt x="528726" y="59905"/>
                  </a:lnTo>
                  <a:lnTo>
                    <a:pt x="507707" y="28740"/>
                  </a:lnTo>
                  <a:lnTo>
                    <a:pt x="476542" y="7721"/>
                  </a:lnTo>
                  <a:lnTo>
                    <a:pt x="438404" y="0"/>
                  </a:lnTo>
                  <a:lnTo>
                    <a:pt x="98044" y="0"/>
                  </a:lnTo>
                  <a:lnTo>
                    <a:pt x="59893" y="7721"/>
                  </a:lnTo>
                  <a:lnTo>
                    <a:pt x="28727" y="28740"/>
                  </a:lnTo>
                  <a:lnTo>
                    <a:pt x="7708" y="59905"/>
                  </a:lnTo>
                  <a:lnTo>
                    <a:pt x="0" y="98044"/>
                  </a:lnTo>
                  <a:lnTo>
                    <a:pt x="0" y="305816"/>
                  </a:lnTo>
                  <a:lnTo>
                    <a:pt x="7708" y="343966"/>
                  </a:lnTo>
                  <a:lnTo>
                    <a:pt x="28727" y="375132"/>
                  </a:lnTo>
                  <a:lnTo>
                    <a:pt x="59893" y="396151"/>
                  </a:lnTo>
                  <a:lnTo>
                    <a:pt x="98044" y="403860"/>
                  </a:lnTo>
                  <a:lnTo>
                    <a:pt x="438404" y="403860"/>
                  </a:lnTo>
                  <a:lnTo>
                    <a:pt x="476542" y="396151"/>
                  </a:lnTo>
                  <a:lnTo>
                    <a:pt x="507707" y="375132"/>
                  </a:lnTo>
                  <a:lnTo>
                    <a:pt x="528726" y="343966"/>
                  </a:lnTo>
                  <a:lnTo>
                    <a:pt x="536448" y="305816"/>
                  </a:lnTo>
                  <a:lnTo>
                    <a:pt x="536448" y="98044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6318529" y="1171041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296685" y="1735772"/>
            <a:ext cx="4032250" cy="646430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marR="5080">
              <a:lnSpc>
                <a:spcPct val="103800"/>
              </a:lnSpc>
              <a:spcBef>
                <a:spcPts val="5"/>
              </a:spcBef>
            </a:pPr>
            <a:r>
              <a:rPr sz="2000" dirty="0">
                <a:latin typeface="Calibri"/>
                <a:cs typeface="Calibri"/>
              </a:rPr>
              <a:t>Это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один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из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государственных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языков </a:t>
            </a:r>
            <a:r>
              <a:rPr sz="2000" dirty="0">
                <a:latin typeface="Calibri"/>
                <a:cs typeface="Calibri"/>
              </a:rPr>
              <a:t>Республики</a:t>
            </a:r>
            <a:r>
              <a:rPr sz="2000" spc="-1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Беларусь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258052" y="3244202"/>
            <a:ext cx="4516120" cy="903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90">
              <a:lnSpc>
                <a:spcPts val="2135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ts val="2400"/>
              </a:lnSpc>
              <a:spcBef>
                <a:spcPts val="55"/>
              </a:spcBef>
            </a:pPr>
            <a:r>
              <a:rPr sz="2000" dirty="0">
                <a:latin typeface="Calibri"/>
                <a:cs typeface="Calibri"/>
              </a:rPr>
              <a:t>По</a:t>
            </a:r>
            <a:r>
              <a:rPr sz="2000" spc="-10" dirty="0">
                <a:latin typeface="Calibri"/>
                <a:cs typeface="Calibri"/>
              </a:rPr>
              <a:t> конкурентоспособности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</a:t>
            </a:r>
            <a:r>
              <a:rPr sz="2000" spc="-10" dirty="0">
                <a:latin typeface="Calibri"/>
                <a:cs typeface="Calibri"/>
              </a:rPr>
              <a:t> глобальном </a:t>
            </a:r>
            <a:r>
              <a:rPr sz="2000" dirty="0">
                <a:latin typeface="Calibri"/>
                <a:cs typeface="Calibri"/>
              </a:rPr>
              <a:t>измерении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является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пятым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мире.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243320" y="5225402"/>
            <a:ext cx="4624705" cy="903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865">
              <a:lnSpc>
                <a:spcPts val="2135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ts val="2400"/>
              </a:lnSpc>
              <a:spcBef>
                <a:spcPts val="55"/>
              </a:spcBef>
            </a:pPr>
            <a:r>
              <a:rPr sz="2000" dirty="0">
                <a:latin typeface="Calibri"/>
                <a:cs typeface="Calibri"/>
              </a:rPr>
              <a:t>Один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из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языков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общения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на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МКС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наряду</a:t>
            </a:r>
            <a:r>
              <a:rPr sz="2000" spc="-50" dirty="0">
                <a:latin typeface="Calibri"/>
                <a:cs typeface="Calibri"/>
              </a:rPr>
              <a:t> с </a:t>
            </a:r>
            <a:r>
              <a:rPr sz="2000" spc="-10" dirty="0">
                <a:latin typeface="Calibri"/>
                <a:cs typeface="Calibri"/>
              </a:rPr>
              <a:t>английским.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A96D3A-6568-6947-E3C0-52A35DD36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05AA5C-266D-23AD-E1B9-22EFB616B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– Почему русский язык так популярен в мире?</a:t>
            </a:r>
          </a:p>
          <a:p>
            <a:r>
              <a:rPr lang="ru-RU" dirty="0"/>
              <a:t>– Как русский язык развивается и обогащается в современном мире?</a:t>
            </a:r>
          </a:p>
          <a:p>
            <a:r>
              <a:rPr lang="ru-RU" dirty="0"/>
              <a:t>– Как русский язык взаимодействует с другими международными языками?</a:t>
            </a:r>
          </a:p>
        </p:txBody>
      </p:sp>
    </p:spTree>
    <p:extLst>
      <p:ext uri="{BB962C8B-B14F-4D97-AF65-F5344CB8AC3E}">
        <p14:creationId xmlns:p14="http://schemas.microsoft.com/office/powerpoint/2010/main" val="860096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D1C7DB-42B1-2550-65B3-360092D98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073D5C-D852-30DF-7B0F-FE57961DC5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Сегодня значительная часть нашей жизни и общения происходит в цифровой среде. Уже сложно представить переписку без смайлов, эмодзи и стикеров. </a:t>
            </a:r>
          </a:p>
          <a:p>
            <a:r>
              <a:rPr lang="ru-RU" dirty="0"/>
              <a:t>А что будет, если и вовсе заменить все слова на картинки? </a:t>
            </a:r>
          </a:p>
          <a:p>
            <a:r>
              <a:rPr lang="ru-RU" dirty="0"/>
              <a:t>Давайте попробуем расшифровать такие послания! </a:t>
            </a:r>
          </a:p>
        </p:txBody>
      </p:sp>
    </p:spTree>
    <p:extLst>
      <p:ext uri="{BB962C8B-B14F-4D97-AF65-F5344CB8AC3E}">
        <p14:creationId xmlns:p14="http://schemas.microsoft.com/office/powerpoint/2010/main" val="3500718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20" dirty="0"/>
              <a:t>ЗАДАНИЕ</a:t>
            </a:r>
            <a:r>
              <a:rPr spc="5" dirty="0"/>
              <a:t> </a:t>
            </a:r>
            <a:r>
              <a:rPr dirty="0"/>
              <a:t>«УГАДАЙ</a:t>
            </a:r>
            <a:r>
              <a:rPr spc="-10" dirty="0"/>
              <a:t> </a:t>
            </a:r>
            <a:r>
              <a:rPr spc="65" dirty="0"/>
              <a:t>ПОСЛОВИЦУ»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621791" y="1238685"/>
            <a:ext cx="11050270" cy="955040"/>
            <a:chOff x="621791" y="1238685"/>
            <a:chExt cx="11050270" cy="95504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9892" y="1238685"/>
              <a:ext cx="10851680" cy="954627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930401" y="1349502"/>
              <a:ext cx="10640060" cy="742315"/>
            </a:xfrm>
            <a:custGeom>
              <a:avLst/>
              <a:gdLst/>
              <a:ahLst/>
              <a:cxnLst/>
              <a:rect l="l" t="t" r="r" b="b"/>
              <a:pathLst>
                <a:path w="10640060" h="742314">
                  <a:moveTo>
                    <a:pt x="10516108" y="0"/>
                  </a:moveTo>
                  <a:lnTo>
                    <a:pt x="123697" y="0"/>
                  </a:lnTo>
                  <a:lnTo>
                    <a:pt x="75550" y="9719"/>
                  </a:lnTo>
                  <a:lnTo>
                    <a:pt x="36231" y="36226"/>
                  </a:lnTo>
                  <a:lnTo>
                    <a:pt x="9721" y="75545"/>
                  </a:lnTo>
                  <a:lnTo>
                    <a:pt x="0" y="123698"/>
                  </a:lnTo>
                  <a:lnTo>
                    <a:pt x="0" y="618489"/>
                  </a:lnTo>
                  <a:lnTo>
                    <a:pt x="9721" y="666642"/>
                  </a:lnTo>
                  <a:lnTo>
                    <a:pt x="36231" y="705961"/>
                  </a:lnTo>
                  <a:lnTo>
                    <a:pt x="75550" y="732468"/>
                  </a:lnTo>
                  <a:lnTo>
                    <a:pt x="123697" y="742188"/>
                  </a:lnTo>
                  <a:lnTo>
                    <a:pt x="10516108" y="742188"/>
                  </a:lnTo>
                  <a:lnTo>
                    <a:pt x="10564260" y="732468"/>
                  </a:lnTo>
                  <a:lnTo>
                    <a:pt x="10603579" y="705961"/>
                  </a:lnTo>
                  <a:lnTo>
                    <a:pt x="10630086" y="666642"/>
                  </a:lnTo>
                  <a:lnTo>
                    <a:pt x="10639806" y="618489"/>
                  </a:lnTo>
                  <a:lnTo>
                    <a:pt x="10639806" y="123698"/>
                  </a:lnTo>
                  <a:lnTo>
                    <a:pt x="10630086" y="75545"/>
                  </a:lnTo>
                  <a:lnTo>
                    <a:pt x="10603579" y="36226"/>
                  </a:lnTo>
                  <a:lnTo>
                    <a:pt x="10564260" y="9719"/>
                  </a:lnTo>
                  <a:lnTo>
                    <a:pt x="105161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21791" y="1411224"/>
              <a:ext cx="618490" cy="619125"/>
            </a:xfrm>
            <a:custGeom>
              <a:avLst/>
              <a:gdLst/>
              <a:ahLst/>
              <a:cxnLst/>
              <a:rect l="l" t="t" r="r" b="b"/>
              <a:pathLst>
                <a:path w="618490" h="619125">
                  <a:moveTo>
                    <a:pt x="308991" y="0"/>
                  </a:moveTo>
                  <a:lnTo>
                    <a:pt x="263330" y="3355"/>
                  </a:lnTo>
                  <a:lnTo>
                    <a:pt x="219750" y="13102"/>
                  </a:lnTo>
                  <a:lnTo>
                    <a:pt x="178728" y="28761"/>
                  </a:lnTo>
                  <a:lnTo>
                    <a:pt x="140742" y="49853"/>
                  </a:lnTo>
                  <a:lnTo>
                    <a:pt x="106270" y="75899"/>
                  </a:lnTo>
                  <a:lnTo>
                    <a:pt x="75790" y="106420"/>
                  </a:lnTo>
                  <a:lnTo>
                    <a:pt x="49780" y="140936"/>
                  </a:lnTo>
                  <a:lnTo>
                    <a:pt x="28718" y="178968"/>
                  </a:lnTo>
                  <a:lnTo>
                    <a:pt x="13082" y="220038"/>
                  </a:lnTo>
                  <a:lnTo>
                    <a:pt x="3350" y="263665"/>
                  </a:lnTo>
                  <a:lnTo>
                    <a:pt x="0" y="309372"/>
                  </a:lnTo>
                  <a:lnTo>
                    <a:pt x="3350" y="355078"/>
                  </a:lnTo>
                  <a:lnTo>
                    <a:pt x="13082" y="398705"/>
                  </a:lnTo>
                  <a:lnTo>
                    <a:pt x="28718" y="439775"/>
                  </a:lnTo>
                  <a:lnTo>
                    <a:pt x="49780" y="477807"/>
                  </a:lnTo>
                  <a:lnTo>
                    <a:pt x="75790" y="512323"/>
                  </a:lnTo>
                  <a:lnTo>
                    <a:pt x="106270" y="542844"/>
                  </a:lnTo>
                  <a:lnTo>
                    <a:pt x="140742" y="568890"/>
                  </a:lnTo>
                  <a:lnTo>
                    <a:pt x="178728" y="589982"/>
                  </a:lnTo>
                  <a:lnTo>
                    <a:pt x="219750" y="605641"/>
                  </a:lnTo>
                  <a:lnTo>
                    <a:pt x="263330" y="615388"/>
                  </a:lnTo>
                  <a:lnTo>
                    <a:pt x="308991" y="618743"/>
                  </a:lnTo>
                  <a:lnTo>
                    <a:pt x="354651" y="615388"/>
                  </a:lnTo>
                  <a:lnTo>
                    <a:pt x="398231" y="605641"/>
                  </a:lnTo>
                  <a:lnTo>
                    <a:pt x="439253" y="589982"/>
                  </a:lnTo>
                  <a:lnTo>
                    <a:pt x="477239" y="568890"/>
                  </a:lnTo>
                  <a:lnTo>
                    <a:pt x="511711" y="542844"/>
                  </a:lnTo>
                  <a:lnTo>
                    <a:pt x="542191" y="512323"/>
                  </a:lnTo>
                  <a:lnTo>
                    <a:pt x="568201" y="477807"/>
                  </a:lnTo>
                  <a:lnTo>
                    <a:pt x="589263" y="439775"/>
                  </a:lnTo>
                  <a:lnTo>
                    <a:pt x="604899" y="398705"/>
                  </a:lnTo>
                  <a:lnTo>
                    <a:pt x="614631" y="355078"/>
                  </a:lnTo>
                  <a:lnTo>
                    <a:pt x="617982" y="309372"/>
                  </a:lnTo>
                  <a:lnTo>
                    <a:pt x="614631" y="263665"/>
                  </a:lnTo>
                  <a:lnTo>
                    <a:pt x="604899" y="220038"/>
                  </a:lnTo>
                  <a:lnTo>
                    <a:pt x="589263" y="178968"/>
                  </a:lnTo>
                  <a:lnTo>
                    <a:pt x="568201" y="140936"/>
                  </a:lnTo>
                  <a:lnTo>
                    <a:pt x="542191" y="106420"/>
                  </a:lnTo>
                  <a:lnTo>
                    <a:pt x="511711" y="75899"/>
                  </a:lnTo>
                  <a:lnTo>
                    <a:pt x="477239" y="49853"/>
                  </a:lnTo>
                  <a:lnTo>
                    <a:pt x="439253" y="28761"/>
                  </a:lnTo>
                  <a:lnTo>
                    <a:pt x="398231" y="13102"/>
                  </a:lnTo>
                  <a:lnTo>
                    <a:pt x="354651" y="3355"/>
                  </a:lnTo>
                  <a:lnTo>
                    <a:pt x="308991" y="0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24000" y="1415796"/>
              <a:ext cx="609600" cy="6096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09621" y="1415796"/>
              <a:ext cx="609600" cy="6096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6006" y="1415796"/>
              <a:ext cx="609599" cy="6096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81627" y="1415796"/>
              <a:ext cx="609600" cy="6096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67250" y="1415796"/>
              <a:ext cx="609600" cy="609600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621791" y="2277304"/>
            <a:ext cx="11050270" cy="955675"/>
            <a:chOff x="621791" y="2277304"/>
            <a:chExt cx="11050270" cy="955675"/>
          </a:xfrm>
        </p:grpSpPr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9892" y="2277304"/>
              <a:ext cx="10851680" cy="95536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930401" y="2388107"/>
              <a:ext cx="10640060" cy="742950"/>
            </a:xfrm>
            <a:custGeom>
              <a:avLst/>
              <a:gdLst/>
              <a:ahLst/>
              <a:cxnLst/>
              <a:rect l="l" t="t" r="r" b="b"/>
              <a:pathLst>
                <a:path w="10640060" h="742950">
                  <a:moveTo>
                    <a:pt x="10515981" y="0"/>
                  </a:moveTo>
                  <a:lnTo>
                    <a:pt x="123825" y="0"/>
                  </a:lnTo>
                  <a:lnTo>
                    <a:pt x="75625" y="9739"/>
                  </a:lnTo>
                  <a:lnTo>
                    <a:pt x="36266" y="36290"/>
                  </a:lnTo>
                  <a:lnTo>
                    <a:pt x="9730" y="75652"/>
                  </a:lnTo>
                  <a:lnTo>
                    <a:pt x="0" y="123825"/>
                  </a:lnTo>
                  <a:lnTo>
                    <a:pt x="0" y="619125"/>
                  </a:lnTo>
                  <a:lnTo>
                    <a:pt x="9730" y="667297"/>
                  </a:lnTo>
                  <a:lnTo>
                    <a:pt x="36266" y="706659"/>
                  </a:lnTo>
                  <a:lnTo>
                    <a:pt x="75625" y="733210"/>
                  </a:lnTo>
                  <a:lnTo>
                    <a:pt x="123825" y="742950"/>
                  </a:lnTo>
                  <a:lnTo>
                    <a:pt x="10515981" y="742950"/>
                  </a:lnTo>
                  <a:lnTo>
                    <a:pt x="10564153" y="733210"/>
                  </a:lnTo>
                  <a:lnTo>
                    <a:pt x="10603515" y="706659"/>
                  </a:lnTo>
                  <a:lnTo>
                    <a:pt x="10630066" y="667297"/>
                  </a:lnTo>
                  <a:lnTo>
                    <a:pt x="10639806" y="619125"/>
                  </a:lnTo>
                  <a:lnTo>
                    <a:pt x="10639806" y="123825"/>
                  </a:lnTo>
                  <a:lnTo>
                    <a:pt x="10630066" y="75652"/>
                  </a:lnTo>
                  <a:lnTo>
                    <a:pt x="10603515" y="36290"/>
                  </a:lnTo>
                  <a:lnTo>
                    <a:pt x="10564153" y="9739"/>
                  </a:lnTo>
                  <a:lnTo>
                    <a:pt x="105159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21791" y="2450591"/>
              <a:ext cx="618490" cy="618490"/>
            </a:xfrm>
            <a:custGeom>
              <a:avLst/>
              <a:gdLst/>
              <a:ahLst/>
              <a:cxnLst/>
              <a:rect l="l" t="t" r="r" b="b"/>
              <a:pathLst>
                <a:path w="618490" h="618489">
                  <a:moveTo>
                    <a:pt x="308991" y="0"/>
                  </a:moveTo>
                  <a:lnTo>
                    <a:pt x="263330" y="3349"/>
                  </a:lnTo>
                  <a:lnTo>
                    <a:pt x="219750" y="13079"/>
                  </a:lnTo>
                  <a:lnTo>
                    <a:pt x="178728" y="28712"/>
                  </a:lnTo>
                  <a:lnTo>
                    <a:pt x="140742" y="49771"/>
                  </a:lnTo>
                  <a:lnTo>
                    <a:pt x="106270" y="75777"/>
                  </a:lnTo>
                  <a:lnTo>
                    <a:pt x="75790" y="106255"/>
                  </a:lnTo>
                  <a:lnTo>
                    <a:pt x="49780" y="140725"/>
                  </a:lnTo>
                  <a:lnTo>
                    <a:pt x="28718" y="178712"/>
                  </a:lnTo>
                  <a:lnTo>
                    <a:pt x="13082" y="219736"/>
                  </a:lnTo>
                  <a:lnTo>
                    <a:pt x="3350" y="263322"/>
                  </a:lnTo>
                  <a:lnTo>
                    <a:pt x="0" y="308991"/>
                  </a:lnTo>
                  <a:lnTo>
                    <a:pt x="3350" y="354659"/>
                  </a:lnTo>
                  <a:lnTo>
                    <a:pt x="13082" y="398245"/>
                  </a:lnTo>
                  <a:lnTo>
                    <a:pt x="28718" y="439269"/>
                  </a:lnTo>
                  <a:lnTo>
                    <a:pt x="49780" y="477256"/>
                  </a:lnTo>
                  <a:lnTo>
                    <a:pt x="75790" y="511726"/>
                  </a:lnTo>
                  <a:lnTo>
                    <a:pt x="106270" y="542204"/>
                  </a:lnTo>
                  <a:lnTo>
                    <a:pt x="140742" y="568210"/>
                  </a:lnTo>
                  <a:lnTo>
                    <a:pt x="178728" y="589269"/>
                  </a:lnTo>
                  <a:lnTo>
                    <a:pt x="219750" y="604902"/>
                  </a:lnTo>
                  <a:lnTo>
                    <a:pt x="263330" y="614632"/>
                  </a:lnTo>
                  <a:lnTo>
                    <a:pt x="308991" y="617982"/>
                  </a:lnTo>
                  <a:lnTo>
                    <a:pt x="354651" y="614632"/>
                  </a:lnTo>
                  <a:lnTo>
                    <a:pt x="398231" y="604902"/>
                  </a:lnTo>
                  <a:lnTo>
                    <a:pt x="439253" y="589269"/>
                  </a:lnTo>
                  <a:lnTo>
                    <a:pt x="477239" y="568210"/>
                  </a:lnTo>
                  <a:lnTo>
                    <a:pt x="511711" y="542204"/>
                  </a:lnTo>
                  <a:lnTo>
                    <a:pt x="542191" y="511726"/>
                  </a:lnTo>
                  <a:lnTo>
                    <a:pt x="568201" y="477256"/>
                  </a:lnTo>
                  <a:lnTo>
                    <a:pt x="589263" y="439269"/>
                  </a:lnTo>
                  <a:lnTo>
                    <a:pt x="604899" y="398245"/>
                  </a:lnTo>
                  <a:lnTo>
                    <a:pt x="614631" y="354659"/>
                  </a:lnTo>
                  <a:lnTo>
                    <a:pt x="617982" y="308991"/>
                  </a:lnTo>
                  <a:lnTo>
                    <a:pt x="614631" y="263322"/>
                  </a:lnTo>
                  <a:lnTo>
                    <a:pt x="604899" y="219736"/>
                  </a:lnTo>
                  <a:lnTo>
                    <a:pt x="589263" y="178712"/>
                  </a:lnTo>
                  <a:lnTo>
                    <a:pt x="568201" y="140725"/>
                  </a:lnTo>
                  <a:lnTo>
                    <a:pt x="542191" y="106255"/>
                  </a:lnTo>
                  <a:lnTo>
                    <a:pt x="511711" y="75777"/>
                  </a:lnTo>
                  <a:lnTo>
                    <a:pt x="477239" y="49771"/>
                  </a:lnTo>
                  <a:lnTo>
                    <a:pt x="439253" y="28712"/>
                  </a:lnTo>
                  <a:lnTo>
                    <a:pt x="398231" y="13079"/>
                  </a:lnTo>
                  <a:lnTo>
                    <a:pt x="354651" y="3349"/>
                  </a:lnTo>
                  <a:lnTo>
                    <a:pt x="308991" y="0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24000" y="2455163"/>
              <a:ext cx="4872228" cy="609600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570865" y="3288545"/>
            <a:ext cx="11050270" cy="955675"/>
            <a:chOff x="621791" y="3316672"/>
            <a:chExt cx="11050270" cy="955675"/>
          </a:xfrm>
        </p:grpSpPr>
        <p:pic>
          <p:nvPicPr>
            <p:cNvPr id="18" name="object 1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9892" y="3316672"/>
              <a:ext cx="10851680" cy="955361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930401" y="3427475"/>
              <a:ext cx="10640060" cy="742950"/>
            </a:xfrm>
            <a:custGeom>
              <a:avLst/>
              <a:gdLst/>
              <a:ahLst/>
              <a:cxnLst/>
              <a:rect l="l" t="t" r="r" b="b"/>
              <a:pathLst>
                <a:path w="10640060" h="742950">
                  <a:moveTo>
                    <a:pt x="10515981" y="0"/>
                  </a:moveTo>
                  <a:lnTo>
                    <a:pt x="123825" y="0"/>
                  </a:lnTo>
                  <a:lnTo>
                    <a:pt x="75625" y="9739"/>
                  </a:lnTo>
                  <a:lnTo>
                    <a:pt x="36266" y="36290"/>
                  </a:lnTo>
                  <a:lnTo>
                    <a:pt x="9730" y="75652"/>
                  </a:lnTo>
                  <a:lnTo>
                    <a:pt x="0" y="123825"/>
                  </a:lnTo>
                  <a:lnTo>
                    <a:pt x="0" y="619125"/>
                  </a:lnTo>
                  <a:lnTo>
                    <a:pt x="9730" y="667297"/>
                  </a:lnTo>
                  <a:lnTo>
                    <a:pt x="36266" y="706659"/>
                  </a:lnTo>
                  <a:lnTo>
                    <a:pt x="75625" y="733210"/>
                  </a:lnTo>
                  <a:lnTo>
                    <a:pt x="123825" y="742950"/>
                  </a:lnTo>
                  <a:lnTo>
                    <a:pt x="10515981" y="742950"/>
                  </a:lnTo>
                  <a:lnTo>
                    <a:pt x="10564153" y="733210"/>
                  </a:lnTo>
                  <a:lnTo>
                    <a:pt x="10603515" y="706659"/>
                  </a:lnTo>
                  <a:lnTo>
                    <a:pt x="10630066" y="667297"/>
                  </a:lnTo>
                  <a:lnTo>
                    <a:pt x="10639806" y="619125"/>
                  </a:lnTo>
                  <a:lnTo>
                    <a:pt x="10639806" y="123825"/>
                  </a:lnTo>
                  <a:lnTo>
                    <a:pt x="10630066" y="75652"/>
                  </a:lnTo>
                  <a:lnTo>
                    <a:pt x="10603515" y="36290"/>
                  </a:lnTo>
                  <a:lnTo>
                    <a:pt x="10564153" y="9739"/>
                  </a:lnTo>
                  <a:lnTo>
                    <a:pt x="105159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21791" y="3489959"/>
              <a:ext cx="618490" cy="618490"/>
            </a:xfrm>
            <a:custGeom>
              <a:avLst/>
              <a:gdLst/>
              <a:ahLst/>
              <a:cxnLst/>
              <a:rect l="l" t="t" r="r" b="b"/>
              <a:pathLst>
                <a:path w="618490" h="618489">
                  <a:moveTo>
                    <a:pt x="308991" y="0"/>
                  </a:moveTo>
                  <a:lnTo>
                    <a:pt x="263330" y="3349"/>
                  </a:lnTo>
                  <a:lnTo>
                    <a:pt x="219750" y="13079"/>
                  </a:lnTo>
                  <a:lnTo>
                    <a:pt x="178728" y="28712"/>
                  </a:lnTo>
                  <a:lnTo>
                    <a:pt x="140742" y="49771"/>
                  </a:lnTo>
                  <a:lnTo>
                    <a:pt x="106270" y="75777"/>
                  </a:lnTo>
                  <a:lnTo>
                    <a:pt x="75790" y="106255"/>
                  </a:lnTo>
                  <a:lnTo>
                    <a:pt x="49780" y="140725"/>
                  </a:lnTo>
                  <a:lnTo>
                    <a:pt x="28718" y="178712"/>
                  </a:lnTo>
                  <a:lnTo>
                    <a:pt x="13082" y="219736"/>
                  </a:lnTo>
                  <a:lnTo>
                    <a:pt x="3350" y="263322"/>
                  </a:lnTo>
                  <a:lnTo>
                    <a:pt x="0" y="308990"/>
                  </a:lnTo>
                  <a:lnTo>
                    <a:pt x="3350" y="354659"/>
                  </a:lnTo>
                  <a:lnTo>
                    <a:pt x="13082" y="398245"/>
                  </a:lnTo>
                  <a:lnTo>
                    <a:pt x="28718" y="439269"/>
                  </a:lnTo>
                  <a:lnTo>
                    <a:pt x="49780" y="477256"/>
                  </a:lnTo>
                  <a:lnTo>
                    <a:pt x="75790" y="511726"/>
                  </a:lnTo>
                  <a:lnTo>
                    <a:pt x="106270" y="542204"/>
                  </a:lnTo>
                  <a:lnTo>
                    <a:pt x="140742" y="568210"/>
                  </a:lnTo>
                  <a:lnTo>
                    <a:pt x="178728" y="589269"/>
                  </a:lnTo>
                  <a:lnTo>
                    <a:pt x="219750" y="604902"/>
                  </a:lnTo>
                  <a:lnTo>
                    <a:pt x="263330" y="614632"/>
                  </a:lnTo>
                  <a:lnTo>
                    <a:pt x="308991" y="617982"/>
                  </a:lnTo>
                  <a:lnTo>
                    <a:pt x="354651" y="614632"/>
                  </a:lnTo>
                  <a:lnTo>
                    <a:pt x="398231" y="604902"/>
                  </a:lnTo>
                  <a:lnTo>
                    <a:pt x="439253" y="589269"/>
                  </a:lnTo>
                  <a:lnTo>
                    <a:pt x="477239" y="568210"/>
                  </a:lnTo>
                  <a:lnTo>
                    <a:pt x="511711" y="542204"/>
                  </a:lnTo>
                  <a:lnTo>
                    <a:pt x="542191" y="511726"/>
                  </a:lnTo>
                  <a:lnTo>
                    <a:pt x="568201" y="477256"/>
                  </a:lnTo>
                  <a:lnTo>
                    <a:pt x="589263" y="439269"/>
                  </a:lnTo>
                  <a:lnTo>
                    <a:pt x="604899" y="398245"/>
                  </a:lnTo>
                  <a:lnTo>
                    <a:pt x="614631" y="354659"/>
                  </a:lnTo>
                  <a:lnTo>
                    <a:pt x="617982" y="308990"/>
                  </a:lnTo>
                  <a:lnTo>
                    <a:pt x="614631" y="263322"/>
                  </a:lnTo>
                  <a:lnTo>
                    <a:pt x="604899" y="219736"/>
                  </a:lnTo>
                  <a:lnTo>
                    <a:pt x="589263" y="178712"/>
                  </a:lnTo>
                  <a:lnTo>
                    <a:pt x="568201" y="140725"/>
                  </a:lnTo>
                  <a:lnTo>
                    <a:pt x="542191" y="106255"/>
                  </a:lnTo>
                  <a:lnTo>
                    <a:pt x="511711" y="75777"/>
                  </a:lnTo>
                  <a:lnTo>
                    <a:pt x="477239" y="49771"/>
                  </a:lnTo>
                  <a:lnTo>
                    <a:pt x="439253" y="28712"/>
                  </a:lnTo>
                  <a:lnTo>
                    <a:pt x="398231" y="13079"/>
                  </a:lnTo>
                  <a:lnTo>
                    <a:pt x="354651" y="3349"/>
                  </a:lnTo>
                  <a:lnTo>
                    <a:pt x="308991" y="0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24000" y="3493769"/>
              <a:ext cx="609600" cy="60959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72868" y="3493769"/>
              <a:ext cx="609600" cy="60959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22497" y="3493769"/>
              <a:ext cx="609600" cy="609599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621791" y="4356027"/>
            <a:ext cx="11050270" cy="955040"/>
            <a:chOff x="621791" y="4356027"/>
            <a:chExt cx="11050270" cy="955040"/>
          </a:xfrm>
        </p:grpSpPr>
        <p:pic>
          <p:nvPicPr>
            <p:cNvPr id="25" name="object 2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9892" y="4356027"/>
              <a:ext cx="10851680" cy="95462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930401" y="4466844"/>
              <a:ext cx="10640060" cy="742315"/>
            </a:xfrm>
            <a:custGeom>
              <a:avLst/>
              <a:gdLst/>
              <a:ahLst/>
              <a:cxnLst/>
              <a:rect l="l" t="t" r="r" b="b"/>
              <a:pathLst>
                <a:path w="10640060" h="742314">
                  <a:moveTo>
                    <a:pt x="10516108" y="0"/>
                  </a:moveTo>
                  <a:lnTo>
                    <a:pt x="123697" y="0"/>
                  </a:lnTo>
                  <a:lnTo>
                    <a:pt x="75550" y="9719"/>
                  </a:lnTo>
                  <a:lnTo>
                    <a:pt x="36231" y="36226"/>
                  </a:lnTo>
                  <a:lnTo>
                    <a:pt x="9721" y="75545"/>
                  </a:lnTo>
                  <a:lnTo>
                    <a:pt x="0" y="123697"/>
                  </a:lnTo>
                  <a:lnTo>
                    <a:pt x="0" y="618489"/>
                  </a:lnTo>
                  <a:lnTo>
                    <a:pt x="9721" y="666642"/>
                  </a:lnTo>
                  <a:lnTo>
                    <a:pt x="36231" y="705961"/>
                  </a:lnTo>
                  <a:lnTo>
                    <a:pt x="75550" y="732468"/>
                  </a:lnTo>
                  <a:lnTo>
                    <a:pt x="123697" y="742187"/>
                  </a:lnTo>
                  <a:lnTo>
                    <a:pt x="10516108" y="742187"/>
                  </a:lnTo>
                  <a:lnTo>
                    <a:pt x="10564260" y="732468"/>
                  </a:lnTo>
                  <a:lnTo>
                    <a:pt x="10603579" y="705961"/>
                  </a:lnTo>
                  <a:lnTo>
                    <a:pt x="10630086" y="666642"/>
                  </a:lnTo>
                  <a:lnTo>
                    <a:pt x="10639806" y="618489"/>
                  </a:lnTo>
                  <a:lnTo>
                    <a:pt x="10639806" y="123697"/>
                  </a:lnTo>
                  <a:lnTo>
                    <a:pt x="10630086" y="75545"/>
                  </a:lnTo>
                  <a:lnTo>
                    <a:pt x="10603579" y="36226"/>
                  </a:lnTo>
                  <a:lnTo>
                    <a:pt x="10564260" y="9719"/>
                  </a:lnTo>
                  <a:lnTo>
                    <a:pt x="105161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21791" y="4528566"/>
              <a:ext cx="618490" cy="619125"/>
            </a:xfrm>
            <a:custGeom>
              <a:avLst/>
              <a:gdLst/>
              <a:ahLst/>
              <a:cxnLst/>
              <a:rect l="l" t="t" r="r" b="b"/>
              <a:pathLst>
                <a:path w="618490" h="619125">
                  <a:moveTo>
                    <a:pt x="308991" y="0"/>
                  </a:moveTo>
                  <a:lnTo>
                    <a:pt x="263330" y="3355"/>
                  </a:lnTo>
                  <a:lnTo>
                    <a:pt x="219750" y="13102"/>
                  </a:lnTo>
                  <a:lnTo>
                    <a:pt x="178728" y="28761"/>
                  </a:lnTo>
                  <a:lnTo>
                    <a:pt x="140742" y="49853"/>
                  </a:lnTo>
                  <a:lnTo>
                    <a:pt x="106270" y="75899"/>
                  </a:lnTo>
                  <a:lnTo>
                    <a:pt x="75790" y="106420"/>
                  </a:lnTo>
                  <a:lnTo>
                    <a:pt x="49780" y="140936"/>
                  </a:lnTo>
                  <a:lnTo>
                    <a:pt x="28718" y="178968"/>
                  </a:lnTo>
                  <a:lnTo>
                    <a:pt x="13082" y="220038"/>
                  </a:lnTo>
                  <a:lnTo>
                    <a:pt x="3350" y="263665"/>
                  </a:lnTo>
                  <a:lnTo>
                    <a:pt x="0" y="309371"/>
                  </a:lnTo>
                  <a:lnTo>
                    <a:pt x="3350" y="355078"/>
                  </a:lnTo>
                  <a:lnTo>
                    <a:pt x="13082" y="398705"/>
                  </a:lnTo>
                  <a:lnTo>
                    <a:pt x="28718" y="439775"/>
                  </a:lnTo>
                  <a:lnTo>
                    <a:pt x="49780" y="477807"/>
                  </a:lnTo>
                  <a:lnTo>
                    <a:pt x="75790" y="512323"/>
                  </a:lnTo>
                  <a:lnTo>
                    <a:pt x="106270" y="542844"/>
                  </a:lnTo>
                  <a:lnTo>
                    <a:pt x="140742" y="568890"/>
                  </a:lnTo>
                  <a:lnTo>
                    <a:pt x="178728" y="589982"/>
                  </a:lnTo>
                  <a:lnTo>
                    <a:pt x="219750" y="605641"/>
                  </a:lnTo>
                  <a:lnTo>
                    <a:pt x="263330" y="615388"/>
                  </a:lnTo>
                  <a:lnTo>
                    <a:pt x="308991" y="618743"/>
                  </a:lnTo>
                  <a:lnTo>
                    <a:pt x="354651" y="615388"/>
                  </a:lnTo>
                  <a:lnTo>
                    <a:pt x="398231" y="605641"/>
                  </a:lnTo>
                  <a:lnTo>
                    <a:pt x="439253" y="589982"/>
                  </a:lnTo>
                  <a:lnTo>
                    <a:pt x="477239" y="568890"/>
                  </a:lnTo>
                  <a:lnTo>
                    <a:pt x="511711" y="542844"/>
                  </a:lnTo>
                  <a:lnTo>
                    <a:pt x="542191" y="512323"/>
                  </a:lnTo>
                  <a:lnTo>
                    <a:pt x="568201" y="477807"/>
                  </a:lnTo>
                  <a:lnTo>
                    <a:pt x="589263" y="439775"/>
                  </a:lnTo>
                  <a:lnTo>
                    <a:pt x="604899" y="398705"/>
                  </a:lnTo>
                  <a:lnTo>
                    <a:pt x="614631" y="355078"/>
                  </a:lnTo>
                  <a:lnTo>
                    <a:pt x="617982" y="309371"/>
                  </a:lnTo>
                  <a:lnTo>
                    <a:pt x="614631" y="263665"/>
                  </a:lnTo>
                  <a:lnTo>
                    <a:pt x="604899" y="220038"/>
                  </a:lnTo>
                  <a:lnTo>
                    <a:pt x="589263" y="178968"/>
                  </a:lnTo>
                  <a:lnTo>
                    <a:pt x="568201" y="140936"/>
                  </a:lnTo>
                  <a:lnTo>
                    <a:pt x="542191" y="106420"/>
                  </a:lnTo>
                  <a:lnTo>
                    <a:pt x="511711" y="75899"/>
                  </a:lnTo>
                  <a:lnTo>
                    <a:pt x="477239" y="49853"/>
                  </a:lnTo>
                  <a:lnTo>
                    <a:pt x="439253" y="28761"/>
                  </a:lnTo>
                  <a:lnTo>
                    <a:pt x="398231" y="13102"/>
                  </a:lnTo>
                  <a:lnTo>
                    <a:pt x="354651" y="3355"/>
                  </a:lnTo>
                  <a:lnTo>
                    <a:pt x="308991" y="0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24000" y="4533138"/>
              <a:ext cx="609600" cy="609600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302002" y="4533138"/>
              <a:ext cx="609600" cy="60960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79241" y="4533138"/>
              <a:ext cx="609600" cy="60960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57243" y="4533138"/>
              <a:ext cx="609600" cy="609600"/>
            </a:xfrm>
            <a:prstGeom prst="rect">
              <a:avLst/>
            </a:prstGeom>
          </p:spPr>
        </p:pic>
      </p:grpSp>
      <p:grpSp>
        <p:nvGrpSpPr>
          <p:cNvPr id="32" name="object 32"/>
          <p:cNvGrpSpPr/>
          <p:nvPr/>
        </p:nvGrpSpPr>
        <p:grpSpPr>
          <a:xfrm>
            <a:off x="621791" y="5394697"/>
            <a:ext cx="11050270" cy="955675"/>
            <a:chOff x="621791" y="5394697"/>
            <a:chExt cx="11050270" cy="955675"/>
          </a:xfrm>
        </p:grpSpPr>
        <p:pic>
          <p:nvPicPr>
            <p:cNvPr id="33" name="object 3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9892" y="5394697"/>
              <a:ext cx="10851680" cy="955361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930401" y="5505450"/>
              <a:ext cx="10640060" cy="742950"/>
            </a:xfrm>
            <a:custGeom>
              <a:avLst/>
              <a:gdLst/>
              <a:ahLst/>
              <a:cxnLst/>
              <a:rect l="l" t="t" r="r" b="b"/>
              <a:pathLst>
                <a:path w="10640060" h="742950">
                  <a:moveTo>
                    <a:pt x="10515981" y="0"/>
                  </a:moveTo>
                  <a:lnTo>
                    <a:pt x="123825" y="0"/>
                  </a:lnTo>
                  <a:lnTo>
                    <a:pt x="75625" y="9739"/>
                  </a:lnTo>
                  <a:lnTo>
                    <a:pt x="36266" y="36290"/>
                  </a:lnTo>
                  <a:lnTo>
                    <a:pt x="9730" y="75652"/>
                  </a:lnTo>
                  <a:lnTo>
                    <a:pt x="0" y="123825"/>
                  </a:lnTo>
                  <a:lnTo>
                    <a:pt x="0" y="619125"/>
                  </a:lnTo>
                  <a:lnTo>
                    <a:pt x="9730" y="667324"/>
                  </a:lnTo>
                  <a:lnTo>
                    <a:pt x="36266" y="706683"/>
                  </a:lnTo>
                  <a:lnTo>
                    <a:pt x="75625" y="733219"/>
                  </a:lnTo>
                  <a:lnTo>
                    <a:pt x="123825" y="742950"/>
                  </a:lnTo>
                  <a:lnTo>
                    <a:pt x="10515981" y="742950"/>
                  </a:lnTo>
                  <a:lnTo>
                    <a:pt x="10564153" y="733219"/>
                  </a:lnTo>
                  <a:lnTo>
                    <a:pt x="10603515" y="706683"/>
                  </a:lnTo>
                  <a:lnTo>
                    <a:pt x="10630066" y="667324"/>
                  </a:lnTo>
                  <a:lnTo>
                    <a:pt x="10639806" y="619125"/>
                  </a:lnTo>
                  <a:lnTo>
                    <a:pt x="10639806" y="123825"/>
                  </a:lnTo>
                  <a:lnTo>
                    <a:pt x="10630066" y="75652"/>
                  </a:lnTo>
                  <a:lnTo>
                    <a:pt x="10603515" y="36290"/>
                  </a:lnTo>
                  <a:lnTo>
                    <a:pt x="10564153" y="9739"/>
                  </a:lnTo>
                  <a:lnTo>
                    <a:pt x="105159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524000" y="5572506"/>
              <a:ext cx="609600" cy="609600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335530" y="5572506"/>
              <a:ext cx="609600" cy="60960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147059" y="5572506"/>
              <a:ext cx="609600" cy="609600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957827" y="5572506"/>
              <a:ext cx="609600" cy="609600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769357" y="5572506"/>
              <a:ext cx="609600" cy="60960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580888" y="5572506"/>
              <a:ext cx="609600" cy="609600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621791" y="5567934"/>
              <a:ext cx="618490" cy="618490"/>
            </a:xfrm>
            <a:custGeom>
              <a:avLst/>
              <a:gdLst/>
              <a:ahLst/>
              <a:cxnLst/>
              <a:rect l="l" t="t" r="r" b="b"/>
              <a:pathLst>
                <a:path w="618490" h="618489">
                  <a:moveTo>
                    <a:pt x="308991" y="0"/>
                  </a:moveTo>
                  <a:lnTo>
                    <a:pt x="263330" y="3350"/>
                  </a:lnTo>
                  <a:lnTo>
                    <a:pt x="219750" y="13082"/>
                  </a:lnTo>
                  <a:lnTo>
                    <a:pt x="178728" y="28718"/>
                  </a:lnTo>
                  <a:lnTo>
                    <a:pt x="140742" y="49780"/>
                  </a:lnTo>
                  <a:lnTo>
                    <a:pt x="106270" y="75790"/>
                  </a:lnTo>
                  <a:lnTo>
                    <a:pt x="75790" y="106270"/>
                  </a:lnTo>
                  <a:lnTo>
                    <a:pt x="49780" y="140742"/>
                  </a:lnTo>
                  <a:lnTo>
                    <a:pt x="28718" y="178728"/>
                  </a:lnTo>
                  <a:lnTo>
                    <a:pt x="13082" y="219750"/>
                  </a:lnTo>
                  <a:lnTo>
                    <a:pt x="3350" y="263330"/>
                  </a:lnTo>
                  <a:lnTo>
                    <a:pt x="0" y="308990"/>
                  </a:lnTo>
                  <a:lnTo>
                    <a:pt x="3350" y="354651"/>
                  </a:lnTo>
                  <a:lnTo>
                    <a:pt x="13082" y="398231"/>
                  </a:lnTo>
                  <a:lnTo>
                    <a:pt x="28718" y="439253"/>
                  </a:lnTo>
                  <a:lnTo>
                    <a:pt x="49780" y="477239"/>
                  </a:lnTo>
                  <a:lnTo>
                    <a:pt x="75790" y="511711"/>
                  </a:lnTo>
                  <a:lnTo>
                    <a:pt x="106270" y="542191"/>
                  </a:lnTo>
                  <a:lnTo>
                    <a:pt x="140742" y="568201"/>
                  </a:lnTo>
                  <a:lnTo>
                    <a:pt x="178728" y="589263"/>
                  </a:lnTo>
                  <a:lnTo>
                    <a:pt x="219750" y="604899"/>
                  </a:lnTo>
                  <a:lnTo>
                    <a:pt x="263330" y="614631"/>
                  </a:lnTo>
                  <a:lnTo>
                    <a:pt x="308991" y="617981"/>
                  </a:lnTo>
                  <a:lnTo>
                    <a:pt x="354651" y="614631"/>
                  </a:lnTo>
                  <a:lnTo>
                    <a:pt x="398231" y="604899"/>
                  </a:lnTo>
                  <a:lnTo>
                    <a:pt x="439253" y="589263"/>
                  </a:lnTo>
                  <a:lnTo>
                    <a:pt x="477239" y="568201"/>
                  </a:lnTo>
                  <a:lnTo>
                    <a:pt x="511711" y="542191"/>
                  </a:lnTo>
                  <a:lnTo>
                    <a:pt x="542191" y="511711"/>
                  </a:lnTo>
                  <a:lnTo>
                    <a:pt x="568201" y="477239"/>
                  </a:lnTo>
                  <a:lnTo>
                    <a:pt x="589263" y="439253"/>
                  </a:lnTo>
                  <a:lnTo>
                    <a:pt x="604899" y="398231"/>
                  </a:lnTo>
                  <a:lnTo>
                    <a:pt x="614631" y="354651"/>
                  </a:lnTo>
                  <a:lnTo>
                    <a:pt x="617982" y="308990"/>
                  </a:lnTo>
                  <a:lnTo>
                    <a:pt x="614631" y="263330"/>
                  </a:lnTo>
                  <a:lnTo>
                    <a:pt x="604899" y="219750"/>
                  </a:lnTo>
                  <a:lnTo>
                    <a:pt x="589263" y="178728"/>
                  </a:lnTo>
                  <a:lnTo>
                    <a:pt x="568201" y="140742"/>
                  </a:lnTo>
                  <a:lnTo>
                    <a:pt x="542191" y="106270"/>
                  </a:lnTo>
                  <a:lnTo>
                    <a:pt x="511711" y="75790"/>
                  </a:lnTo>
                  <a:lnTo>
                    <a:pt x="477239" y="49780"/>
                  </a:lnTo>
                  <a:lnTo>
                    <a:pt x="439253" y="28718"/>
                  </a:lnTo>
                  <a:lnTo>
                    <a:pt x="398231" y="13082"/>
                  </a:lnTo>
                  <a:lnTo>
                    <a:pt x="354651" y="3350"/>
                  </a:lnTo>
                  <a:lnTo>
                    <a:pt x="308991" y="0"/>
                  </a:lnTo>
                  <a:close/>
                </a:path>
              </a:pathLst>
            </a:custGeom>
            <a:solidFill>
              <a:srgbClr val="F166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814069" y="1467104"/>
            <a:ext cx="232410" cy="4609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340">
              <a:lnSpc>
                <a:spcPct val="100000"/>
              </a:lnSpc>
              <a:spcBef>
                <a:spcPts val="100"/>
              </a:spcBef>
            </a:pPr>
            <a:r>
              <a:rPr sz="2800" spc="-535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70"/>
              </a:spcBef>
            </a:pPr>
            <a:endParaRPr sz="2800">
              <a:latin typeface="Trebuchet MS"/>
              <a:cs typeface="Trebuchet MS"/>
            </a:endParaRPr>
          </a:p>
          <a:p>
            <a:pPr marL="17780">
              <a:lnSpc>
                <a:spcPct val="100000"/>
              </a:lnSpc>
            </a:pPr>
            <a:r>
              <a:rPr sz="2800" spc="2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70"/>
              </a:spcBef>
            </a:pP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800" spc="110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75"/>
              </a:spcBef>
            </a:pPr>
            <a:endParaRPr sz="2800">
              <a:latin typeface="Trebuchet MS"/>
              <a:cs typeface="Trebuchet MS"/>
            </a:endParaRPr>
          </a:p>
          <a:p>
            <a:pPr marL="15240">
              <a:lnSpc>
                <a:spcPct val="100000"/>
              </a:lnSpc>
            </a:pPr>
            <a:r>
              <a:rPr sz="2800" spc="65" dirty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70"/>
              </a:spcBef>
            </a:pPr>
            <a:endParaRPr sz="2800">
              <a:latin typeface="Trebuchet MS"/>
              <a:cs typeface="Trebuchet MS"/>
            </a:endParaRPr>
          </a:p>
          <a:p>
            <a:pPr marL="15240">
              <a:lnSpc>
                <a:spcPct val="100000"/>
              </a:lnSpc>
            </a:pPr>
            <a:r>
              <a:rPr sz="2800" spc="65" dirty="0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33149902-AD69-2F51-99BC-8BC71ECAA00A}"/>
              </a:ext>
            </a:extLst>
          </p:cNvPr>
          <p:cNvSpPr/>
          <p:nvPr/>
        </p:nvSpPr>
        <p:spPr>
          <a:xfrm>
            <a:off x="6833419" y="1340940"/>
            <a:ext cx="4630890" cy="93636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Одна голова хорошо, а две лучше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A8F028C3-EF37-E5AE-EBCF-A6A2C23BEE58}"/>
              </a:ext>
            </a:extLst>
          </p:cNvPr>
          <p:cNvSpPr/>
          <p:nvPr/>
        </p:nvSpPr>
        <p:spPr>
          <a:xfrm>
            <a:off x="6902243" y="2379559"/>
            <a:ext cx="4775151" cy="9357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Семь раз отмерь, один раз отрежь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8E4FA667-4099-F4C3-8C19-863A7EA2BB36}"/>
              </a:ext>
            </a:extLst>
          </p:cNvPr>
          <p:cNvSpPr/>
          <p:nvPr/>
        </p:nvSpPr>
        <p:spPr>
          <a:xfrm>
            <a:off x="6833418" y="3452130"/>
            <a:ext cx="4903559" cy="9306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 страха глаза велики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BEB70F52-619C-4EE3-7573-30976BE55B75}"/>
              </a:ext>
            </a:extLst>
          </p:cNvPr>
          <p:cNvSpPr/>
          <p:nvPr/>
        </p:nvSpPr>
        <p:spPr>
          <a:xfrm>
            <a:off x="6902243" y="4463370"/>
            <a:ext cx="4834734" cy="95536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Делу время, потехе час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9AEAA35E-2757-CFC6-42EE-42AD20C6821C}"/>
              </a:ext>
            </a:extLst>
          </p:cNvPr>
          <p:cNvSpPr/>
          <p:nvPr/>
        </p:nvSpPr>
        <p:spPr>
          <a:xfrm>
            <a:off x="6833417" y="5567933"/>
            <a:ext cx="5036255" cy="9249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Без труда не вытащишь и рыбку из пруда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768</Words>
  <Application>Microsoft Office PowerPoint</Application>
  <PresentationFormat>Широкоэкранный</PresentationFormat>
  <Paragraphs>71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Calibri</vt:lpstr>
      <vt:lpstr>Trebuchet MS</vt:lpstr>
      <vt:lpstr>Тема Office</vt:lpstr>
      <vt:lpstr>Русский язык в эпоху цифровых технологий</vt:lpstr>
      <vt:lpstr> Просмотр видеоролика-анонса занятия с Евгением Егоровым. </vt:lpstr>
      <vt:lpstr>Презентация PowerPoint</vt:lpstr>
      <vt:lpstr>Презентация PowerPoint</vt:lpstr>
      <vt:lpstr>Просмотр видеоролика с федеральным спикером. </vt:lpstr>
      <vt:lpstr>РУССКИЙ ЯЗЫК СЕГОДНЯ</vt:lpstr>
      <vt:lpstr>Презентация PowerPoint</vt:lpstr>
      <vt:lpstr>Презентация PowerPoint</vt:lpstr>
      <vt:lpstr>ЗАДАНИЕ «УГАДАЙ ПОСЛОВИЦУ»</vt:lpstr>
      <vt:lpstr>Презентация PowerPoint</vt:lpstr>
      <vt:lpstr>Презентация PowerPoint</vt:lpstr>
      <vt:lpstr>«Эмодзи в сообщении».</vt:lpstr>
      <vt:lpstr>Презентация PowerPoint</vt:lpstr>
      <vt:lpstr>Презентация PowerPoint</vt:lpstr>
      <vt:lpstr>Переведите эту фразу на сленг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2025-09-05T18:29:16Z</dcterms:created>
  <dcterms:modified xsi:type="dcterms:W3CDTF">2025-09-05T18:29:28Z</dcterms:modified>
</cp:coreProperties>
</file>