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5" r:id="rId4"/>
    <p:sldId id="26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FAC5F4-01EC-9006-4F3A-05AEE144ED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9D2485C-3303-9AB4-2155-DC8F007605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F21939-0A0B-1BF8-7DF7-4D6832B97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0093-8119-4D26-97E6-5D3528862FDD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D31ADB-5375-CD65-4454-076E9981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9C834E-1555-69F0-6EA4-825488007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420-B4B3-449F-BCDD-9FEB2C3A5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86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103AF8-81C7-D042-CB2D-1AE75DAD3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2A7B3C3-F8E4-749A-51C2-19B62B68BA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B0F72B-4D78-1784-1EAC-5D43D7DAA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0093-8119-4D26-97E6-5D3528862FDD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311CAB-F267-E514-51D5-402E2283A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EE7988-D01F-F002-891B-5A9199768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420-B4B3-449F-BCDD-9FEB2C3A5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668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C706B8B-CFA9-A9BA-E508-702B610242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34823DE-D04B-C2DF-5895-AAB04F8D92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6F6A54-FA58-302D-F7A0-0FA6B91F4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0093-8119-4D26-97E6-5D3528862FDD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8226A2-9AE6-265F-02E9-738C1753F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4E148E-15E7-21BE-1971-2F6F542A5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420-B4B3-449F-BCDD-9FEB2C3A5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79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50BBC2-A175-A2F9-5544-B11482B46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59FA53-3C15-3899-CCC6-367FD9CB6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D611C5-27CF-61C8-B4F3-C821F1819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0093-8119-4D26-97E6-5D3528862FDD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32DC7A-E7CA-3C70-8522-CCA8AAFD7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F8238F-A2F6-F973-ED8C-EB4F9C828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420-B4B3-449F-BCDD-9FEB2C3A5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510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1F7A95-16E8-95AD-8EBB-7F2F8B212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A348FB-87C1-EF71-FC5C-B808C4992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412916-CAD1-213B-D31D-D61B841E5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0093-8119-4D26-97E6-5D3528862FDD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AC4688-8BFD-39DC-DEF8-69FA650E5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7BE888-4B08-7ED4-599F-E66D8360F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420-B4B3-449F-BCDD-9FEB2C3A5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69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14368F-260D-4E0E-D1EE-0B933FB20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F415AA-6979-5D3B-1230-57C15D0DF6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EB12568-3CB9-BEBB-6827-704D626DC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5DE487-F98E-3027-DD5B-16BF75040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0093-8119-4D26-97E6-5D3528862FDD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693B09-AB42-4A99-1184-1DC1CA076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659D47-60B5-D814-4926-8E7375B05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420-B4B3-449F-BCDD-9FEB2C3A5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836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262907-9531-B228-5C34-D4AB8309C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003570-4172-3477-2AAB-6B4EC6F2C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6F4245D-AC31-9331-B09E-71CDA48D41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F326B6A-9439-010B-8B97-7807ABA18D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8E4E213-6647-B452-9E60-E14A04C6C5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0B1545F-9D1A-6E08-B610-A9C471B94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0093-8119-4D26-97E6-5D3528862FDD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C3AABA1-7777-E199-E755-5ADB49EBA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127746A-9AFE-DAB5-6E3A-259A094D3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420-B4B3-449F-BCDD-9FEB2C3A5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46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2ADA4C-333F-4E38-D8A8-C9C598868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280CF3-E9F1-4236-9DE8-63EC3422A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0093-8119-4D26-97E6-5D3528862FDD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8E606A4-67B7-3129-34B5-28E7E7789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667FF2E-AF33-7046-70E8-1D8230AE3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420-B4B3-449F-BCDD-9FEB2C3A5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864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FAE546B-F4B7-8781-560A-31FA2579E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0093-8119-4D26-97E6-5D3528862FDD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38B7E37-75EF-7770-9D49-16BB707D8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A126616-91DD-F93A-FA2D-B13696F08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420-B4B3-449F-BCDD-9FEB2C3A5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91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AE04F2-FADF-44C7-87A9-DACD92EA2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67C7F4-21DC-01D8-B935-38D2707AA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0852885-6008-ADB1-7D2E-5EF309CC60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2DE064F-2FAC-3F8E-CEC7-B82CF5D51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0093-8119-4D26-97E6-5D3528862FDD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7AF7BC-A05F-941E-9FEB-6B2E3577A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E340A0-8A22-1993-5AEF-E81708DC9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420-B4B3-449F-BCDD-9FEB2C3A5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478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D56455-26FA-3B9B-88A3-83727DE11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41B2C1B-F00A-3604-EDD6-30480D4C5E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BC7D881-7254-E1AB-B0EB-68C09B888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3B115D-AD74-BCDE-E4EC-78B39C3A9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0093-8119-4D26-97E6-5D3528862FDD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FE9E0CE-BA5C-0B69-A4C0-4F7D54193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FF2279-1442-48B9-EA02-C73C4776F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24420-B4B3-449F-BCDD-9FEB2C3A5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009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68223F-4314-85E3-534B-2685CBF5F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8DD8BB-2244-FD05-2C67-DDA709DE1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4C375F-E8CA-C982-E4F4-9ABDFCB568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BF0093-8119-4D26-97E6-5D3528862FDD}" type="datetimeFigureOut">
              <a:rPr lang="ru-RU" smtClean="0"/>
              <a:t>19.09.2025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414D06-370A-F201-CEF2-C729C1C68A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1B9323-A187-07A9-15E0-9C5461329A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324420-B4B3-449F-BCDD-9FEB2C3A5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62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Военные реформы Ивана IV  </a:t>
            </a:r>
            <a:br>
              <a:rPr lang="ru-RU" dirty="0"/>
            </a:br>
            <a:r>
              <a:rPr lang="ru-RU" dirty="0"/>
              <a:t>и Избранной рады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9776" y="3717032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/>
              <a:t> §7–8 прочитать,  стр.37 :Работаем с источником, письменно ответить на вопросы . Сообщение: Крымское ханство.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5" y="3717033"/>
            <a:ext cx="195738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6130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.«Избранная тысяча» и список Государева двора</a:t>
            </a:r>
          </a:p>
          <a:p>
            <a:r>
              <a:rPr lang="ru-RU" dirty="0"/>
              <a:t>2. Ограничение местничества в военное время и Уложение о службе.</a:t>
            </a:r>
          </a:p>
          <a:p>
            <a:r>
              <a:rPr lang="ru-RU" dirty="0"/>
              <a:t>3. Развитие артиллерии. </a:t>
            </a:r>
          </a:p>
          <a:p>
            <a:r>
              <a:rPr lang="ru-RU" dirty="0"/>
              <a:t>4. Стрелецкое войско. </a:t>
            </a:r>
          </a:p>
          <a:p>
            <a:r>
              <a:rPr lang="ru-RU" dirty="0"/>
              <a:t>5. Вольное казачество.</a:t>
            </a:r>
          </a:p>
        </p:txBody>
      </p:sp>
    </p:spTree>
    <p:extLst>
      <p:ext uri="{BB962C8B-B14F-4D97-AF65-F5344CB8AC3E}">
        <p14:creationId xmlns:p14="http://schemas.microsoft.com/office/powerpoint/2010/main" val="1394418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Развитие артиллерии. 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1775520" y="1556792"/>
            <a:ext cx="4608512" cy="496855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Русский царь в середине XVI в. имел больше пушек, чем все соседние государи. Русская артиллерия отличалась мощью и разнообразием.</a:t>
            </a:r>
          </a:p>
          <a:p>
            <a:r>
              <a:rPr lang="ru-RU" dirty="0"/>
              <a:t>Русских пушкарей относили к служилым людям «по прибору». Они получали за свою службу корм и жалованье, а также могли заниматься мелким торгом «для прибытка». </a:t>
            </a:r>
          </a:p>
          <a:p>
            <a:r>
              <a:rPr lang="ru-RU" dirty="0"/>
              <a:t>«</a:t>
            </a:r>
            <a:r>
              <a:rPr lang="ru-RU" dirty="0" err="1"/>
              <a:t>Фрязи</a:t>
            </a:r>
            <a:r>
              <a:rPr lang="ru-RU" dirty="0"/>
              <a:t>» и «немцы» числились, как уже говорилось, московскими служилыми иноземцами. Они получали высокое жалованье и корм.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6528049" y="1628800"/>
            <a:ext cx="4041775" cy="639762"/>
          </a:xfrm>
        </p:spPr>
        <p:txBody>
          <a:bodyPr/>
          <a:lstStyle/>
          <a:p>
            <a:r>
              <a:rPr lang="ru-RU" dirty="0" err="1"/>
              <a:t>Мотира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41" y="2636913"/>
            <a:ext cx="4041775" cy="3043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39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Стрелецкое войско.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81200" y="1600200"/>
            <a:ext cx="4402832" cy="506916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Службы стрельцов разделялись на военные и мирные, к последним относили полицейские функции. Московские стрельцы участвовали ещё в дипломатических церемониях.</a:t>
            </a:r>
          </a:p>
          <a:p>
            <a:r>
              <a:rPr lang="ru-RU" dirty="0"/>
              <a:t> Как и у дворянского конного ополчения, в мирное время у стрельцов проводились учения и смотры.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8" y="2276872"/>
            <a:ext cx="4038600" cy="286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0088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Широкоэкранный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Военные реформы Ивана IV   и Избранной рады</vt:lpstr>
      <vt:lpstr>План</vt:lpstr>
      <vt:lpstr>3. Развитие артиллерии. </vt:lpstr>
      <vt:lpstr>4. Стрелецкое войско.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2025-09-19T15:51:10Z</dcterms:created>
  <dcterms:modified xsi:type="dcterms:W3CDTF">2025-09-19T15:52:05Z</dcterms:modified>
</cp:coreProperties>
</file>